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74F642-B3FF-4BF4-837C-EBD4788BED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UVOD U RAD FOTO GRUPE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5BA98E7-D79B-4032-A433-0EB87BD2C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850547"/>
            <a:ext cx="6400800" cy="1122416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IRENA TOŠIĆ,</a:t>
            </a:r>
          </a:p>
          <a:p>
            <a:r>
              <a:rPr lang="hr-HR" dirty="0">
                <a:solidFill>
                  <a:schemeClr val="bg1"/>
                </a:solidFill>
              </a:rPr>
              <a:t>OŠ ZVONIMIRA FRANKA, KUTINA</a:t>
            </a:r>
          </a:p>
        </p:txBody>
      </p:sp>
    </p:spTree>
    <p:extLst>
      <p:ext uri="{BB962C8B-B14F-4D97-AF65-F5344CB8AC3E}">
        <p14:creationId xmlns:p14="http://schemas.microsoft.com/office/powerpoint/2010/main" val="417723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1981B2-F57F-453A-B3C5-9571784E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32" y="0"/>
            <a:ext cx="8534400" cy="1507067"/>
          </a:xfrm>
        </p:spPr>
        <p:txBody>
          <a:bodyPr/>
          <a:lstStyle/>
          <a:p>
            <a:r>
              <a:rPr lang="hr-HR" dirty="0"/>
              <a:t>UKLJUČIVANJE NIKON FOTOAPARATA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8DD398-C45F-470B-A983-2D0A6D4AD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932" y="1692479"/>
            <a:ext cx="4937655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- NAJPRIJE TREBA SKINUTI POKLOPAC S OBJEKTIVA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- PRSTEN OZNAČEN CRVENOM STRJELICOM ZAKRENUTI SA „OFF” NA „ON”</a:t>
            </a:r>
          </a:p>
        </p:txBody>
      </p:sp>
      <p:pic>
        <p:nvPicPr>
          <p:cNvPr id="6" name="Rezervirano mjesto sadržaja 5" descr="Slika na kojoj se prikazuje elektronički, kamera, objektiv&#10;&#10;Opis je automatski generiran">
            <a:extLst>
              <a:ext uri="{FF2B5EF4-FFF2-40B4-BE49-F238E27FC236}">
                <a16:creationId xmlns:a16="http://schemas.microsoft.com/office/drawing/2014/main" id="{07408CF7-D734-4DD7-B715-7ABE4ECED5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7124" y="1620837"/>
            <a:ext cx="3616325" cy="3616325"/>
          </a:xfrm>
        </p:spPr>
      </p:pic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4E3C5065-09F5-4745-ADFD-AB6124F168E1}"/>
              </a:ext>
            </a:extLst>
          </p:cNvPr>
          <p:cNvCxnSpPr/>
          <p:nvPr/>
        </p:nvCxnSpPr>
        <p:spPr>
          <a:xfrm flipH="1">
            <a:off x="9176667" y="2979995"/>
            <a:ext cx="461394" cy="520117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22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33D097-D531-4BC5-992E-701FC3E15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969806" cy="5043882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bg1"/>
                </a:solidFill>
              </a:rPr>
              <a:t>KAKO VIŠE ČLANOVA FOTO GRUPE KORISTI ISTI FOTOAPARAT, POTREBNO JE PRIJE POČETKA FOTOGRAFIRANJA NAPRAVITI SVOJ PORTRET KAKO BI ZNALI TKO JE AUTOR POJEDINE FOTOGRAFIJE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8B48234-4075-49BD-9998-2244E8CED7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1291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3D3A0-8F82-472F-BD33-954F6D45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548" y="479594"/>
            <a:ext cx="9791462" cy="1507067"/>
          </a:xfrm>
        </p:spPr>
        <p:txBody>
          <a:bodyPr>
            <a:normAutofit fontScale="90000"/>
          </a:bodyPr>
          <a:lstStyle/>
          <a:p>
            <a:r>
              <a:rPr lang="hr-HR" dirty="0"/>
              <a:t>NAKON UKLJUČIVANJA FOTOAPARATA ODABEREMO AUTOMATSKO PODEŠAVANJE FOTOGRAFIRANJA TAKO DA NA GORNJEM GUMBU POSTAVIMO SLIKU FOTOAPARATA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5646123-7520-4242-B97C-A4134F537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76" y="2925661"/>
            <a:ext cx="4649787" cy="57626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8" name="Rezervirano mjesto sadržaja 7" descr="Slika na kojoj se prikazuje pod, na zatvorenom&#10;&#10;Opis je automatski generiran">
            <a:extLst>
              <a:ext uri="{FF2B5EF4-FFF2-40B4-BE49-F238E27FC236}">
                <a16:creationId xmlns:a16="http://schemas.microsoft.com/office/drawing/2014/main" id="{6F3AFFC2-796C-4232-AFA7-C17FE6C782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5548" y="3213792"/>
            <a:ext cx="4364052" cy="3273038"/>
          </a:xfr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BA2FD0E-D09D-4DFA-94E6-B52B4B7B5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7822" y="2149679"/>
            <a:ext cx="4665134" cy="57626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1" name="Rezervirano mjesto sadržaja 10" descr="Slika na kojoj se prikazuje pod, na zatvorenom&#10;&#10;Opis je automatski generiran">
            <a:extLst>
              <a:ext uri="{FF2B5EF4-FFF2-40B4-BE49-F238E27FC236}">
                <a16:creationId xmlns:a16="http://schemas.microsoft.com/office/drawing/2014/main" id="{7BB6D7A4-1FB9-4041-A394-365D15B6C5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12958" y="3105368"/>
            <a:ext cx="4364052" cy="3273038"/>
          </a:xfr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2D16FDBC-CDC9-4FF4-8E1E-46FB57DF2706}"/>
              </a:ext>
            </a:extLst>
          </p:cNvPr>
          <p:cNvSpPr/>
          <p:nvPr/>
        </p:nvSpPr>
        <p:spPr>
          <a:xfrm>
            <a:off x="3556933" y="4881125"/>
            <a:ext cx="528506" cy="226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356027C7-073E-4427-B7DA-1ADCA856B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247" y="5362372"/>
            <a:ext cx="548688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1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290CF3-1EDD-4AC4-B637-241512C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326393"/>
            <a:ext cx="10389255" cy="1507067"/>
          </a:xfrm>
        </p:spPr>
        <p:txBody>
          <a:bodyPr>
            <a:normAutofit/>
          </a:bodyPr>
          <a:lstStyle/>
          <a:p>
            <a:r>
              <a:rPr lang="hr-HR" dirty="0"/>
              <a:t>SNIMANJE FOTOGRAFIJE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21DF21-61F3-42CB-AB36-CE9146ABC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266" y="2170652"/>
            <a:ext cx="4937655" cy="3615267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POSTAVITI OBJEKT FOTOGRAFIRANJA TAKO DA BUDE U SREDIŠTU OKVIRA ZA IZOŠTRAVANJE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PRITISNUTI OKIDAČ DO POLA I ZADRŽATI DO IZOŠTRAVANJA FOTOGRAFIJE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IZOŠTRAVANJE JE GOTOVO KAD PRESTANJE TITRATI ZELENI KRUG NA EKRANU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PRITISNUTI OKIDAČ DO KRAJA</a:t>
            </a:r>
          </a:p>
        </p:txBody>
      </p:sp>
      <p:pic>
        <p:nvPicPr>
          <p:cNvPr id="12" name="Rezervirano mjesto sadržaja 11" descr="Slika na kojoj se prikazuje na zatvorenom, kamera&#10;&#10;Opis je automatski generiran">
            <a:extLst>
              <a:ext uri="{FF2B5EF4-FFF2-40B4-BE49-F238E27FC236}">
                <a16:creationId xmlns:a16="http://schemas.microsoft.com/office/drawing/2014/main" id="{3B4676E0-1B8D-4B0E-98B5-68A1190E97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3081" y="2407399"/>
            <a:ext cx="4606730" cy="3455047"/>
          </a:xfrm>
        </p:spPr>
      </p:pic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6120DE53-955E-484B-BB8F-B7B4F77C672E}"/>
              </a:ext>
            </a:extLst>
          </p:cNvPr>
          <p:cNvCxnSpPr>
            <a:cxnSpLocks/>
          </p:cNvCxnSpPr>
          <p:nvPr/>
        </p:nvCxnSpPr>
        <p:spPr>
          <a:xfrm>
            <a:off x="9839087" y="1917435"/>
            <a:ext cx="0" cy="1847461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13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C29DF2-856F-4990-91AB-E06D81DF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66" y="-67734"/>
            <a:ext cx="11270100" cy="2341151"/>
          </a:xfrm>
        </p:spPr>
        <p:txBody>
          <a:bodyPr>
            <a:normAutofit fontScale="90000"/>
          </a:bodyPr>
          <a:lstStyle/>
          <a:p>
            <a:r>
              <a:rPr lang="hr-HR" dirty="0"/>
              <a:t>PONEKAD, ZBOG VELIKE KOLIČINE SVJETLOSTI, LAKŠE FOTOGRAFIRAMO GLEDAJUĆI KROZ TRAŽILO. PREBACIVANJE S EKRANA NA TRAŽILO IZVODIMO PRITISKOM NA GUMB OZNAČEN CRVENOM STRJELICOM.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CAE76ED6-BC81-45D6-8044-ED82F5BD8D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6864321" y="3075276"/>
            <a:ext cx="3616325" cy="2712243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FC1F22F0-3920-4403-BB42-9B73070833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1263760" y="3171870"/>
            <a:ext cx="3542256" cy="2656692"/>
          </a:xfrm>
        </p:spPr>
      </p:pic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0316BF7C-F596-49C7-B054-083A7C3CB434}"/>
              </a:ext>
            </a:extLst>
          </p:cNvPr>
          <p:cNvCxnSpPr/>
          <p:nvPr/>
        </p:nvCxnSpPr>
        <p:spPr>
          <a:xfrm flipV="1">
            <a:off x="2853459" y="5138547"/>
            <a:ext cx="111967" cy="1101013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B29E58D5-97BC-4BAC-80AC-C1CBA3568824}"/>
              </a:ext>
            </a:extLst>
          </p:cNvPr>
          <p:cNvCxnSpPr/>
          <p:nvPr/>
        </p:nvCxnSpPr>
        <p:spPr>
          <a:xfrm flipH="1">
            <a:off x="9338541" y="3305262"/>
            <a:ext cx="317187" cy="964734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97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FFC4FA-7C39-44E7-8357-1A7CEC06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97" y="120605"/>
            <a:ext cx="8534400" cy="2463975"/>
          </a:xfrm>
        </p:spPr>
        <p:txBody>
          <a:bodyPr>
            <a:normAutofit fontScale="90000"/>
          </a:bodyPr>
          <a:lstStyle/>
          <a:p>
            <a:r>
              <a:rPr lang="hr-HR" dirty="0"/>
              <a:t>AKO ŽELIMO POGLEDATI FOTOGRAFIJE KOJE SMO SNIMILI, NA EKRANU FOTOAPARATA TREBAMO KLIKNUTI NA GUMB OZNAČEN CRVENOM STRJELICOM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9C244EF9-7783-41D4-B56D-48F97F4A37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94803" y="2993556"/>
            <a:ext cx="3827131" cy="2870348"/>
          </a:xfrm>
        </p:spPr>
      </p:pic>
      <p:pic>
        <p:nvPicPr>
          <p:cNvPr id="10" name="Rezervirano mjesto sadržaja 9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FB8408CE-100F-4BB1-91D2-EDD90861C9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7751" y="2993556"/>
            <a:ext cx="3885876" cy="2914407"/>
          </a:xfrm>
        </p:spPr>
      </p:pic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77391EF4-76DF-4FCA-AD1B-8083FE447D72}"/>
              </a:ext>
            </a:extLst>
          </p:cNvPr>
          <p:cNvCxnSpPr/>
          <p:nvPr/>
        </p:nvCxnSpPr>
        <p:spPr>
          <a:xfrm flipV="1">
            <a:off x="3107266" y="5078763"/>
            <a:ext cx="111967" cy="1101013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54741AFB-9927-46B3-A25F-1FD0927FBBA4}"/>
              </a:ext>
            </a:extLst>
          </p:cNvPr>
          <p:cNvCxnSpPr/>
          <p:nvPr/>
        </p:nvCxnSpPr>
        <p:spPr>
          <a:xfrm flipH="1">
            <a:off x="7543297" y="3179427"/>
            <a:ext cx="317187" cy="964734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403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381841-B908-434C-B9E9-FC8F2AD0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68154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6CFB6C-6ECB-4250-B68E-01966297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359141-C085-46E4-B4EC-42F9599BA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903156-0F0C-44A5-9019-0CAF51EB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E5E851-3725-463F-9451-2FFEF5D3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209D59-6810-40C2-B8D6-6DACF8A0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BE1027C-ABCB-4C82-91A2-F67B9A5A6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859DF47-BEFC-4499-B7E2-23A68DF2A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hr-HR" sz="4800" dirty="0"/>
              <a:t>Članovi foto grupe koriste dva fotoaparata</a:t>
            </a:r>
            <a:endParaRPr lang="en-US" sz="48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C57C46-4659-4AF2-9180-2DEED214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FB52317-0F00-40C0-B1F2-33ED6D30D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68ACF9-4EF2-4251-9FAD-3F225BF74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4A3ECD-6924-4912-B117-3C617B58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1DFE1F5-FA7A-403F-B9D9-0434E2BE2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2CF27E4-09D0-444E-B18D-F90487103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nip Diagonal Corner Rectangle 12">
            <a:extLst>
              <a:ext uri="{FF2B5EF4-FFF2-40B4-BE49-F238E27FC236}">
                <a16:creationId xmlns:a16="http://schemas.microsoft.com/office/drawing/2014/main" id="{FDAF26D5-7469-49F5-902D-571FA58A7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pod, na zatvorenom&#10;&#10;Opis je automatski generiran">
            <a:extLst>
              <a:ext uri="{FF2B5EF4-FFF2-40B4-BE49-F238E27FC236}">
                <a16:creationId xmlns:a16="http://schemas.microsoft.com/office/drawing/2014/main" id="{92827BCF-C0BA-4342-A592-A9FF752EE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603" y="1016001"/>
            <a:ext cx="4037160" cy="3027870"/>
          </a:xfrm>
          <a:prstGeom prst="rect">
            <a:avLst/>
          </a:prstGeom>
        </p:spPr>
      </p:pic>
      <p:pic>
        <p:nvPicPr>
          <p:cNvPr id="7" name="Slika 6" descr="Slika na kojoj se prikazuje stol, na zatvorenom, elektronički, drveni&#10;&#10;Opis je automatski generiran">
            <a:extLst>
              <a:ext uri="{FF2B5EF4-FFF2-40B4-BE49-F238E27FC236}">
                <a16:creationId xmlns:a16="http://schemas.microsoft.com/office/drawing/2014/main" id="{46EC086A-5380-46FA-A1D4-0B2857C5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31" y="995767"/>
            <a:ext cx="4064137" cy="304810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1B196FF-045F-482C-B5E0-A605E972DFA2}"/>
              </a:ext>
            </a:extLst>
          </p:cNvPr>
          <p:cNvSpPr txBox="1"/>
          <p:nvPr/>
        </p:nvSpPr>
        <p:spPr>
          <a:xfrm rot="10800000" flipV="1">
            <a:off x="2581048" y="681407"/>
            <a:ext cx="136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SONY H2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C4EE20E-F468-4A02-B20D-15EA24306335}"/>
              </a:ext>
            </a:extLst>
          </p:cNvPr>
          <p:cNvSpPr txBox="1"/>
          <p:nvPr/>
        </p:nvSpPr>
        <p:spPr>
          <a:xfrm>
            <a:off x="6931336" y="658643"/>
            <a:ext cx="172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NIKON</a:t>
            </a:r>
            <a:r>
              <a:rPr lang="hr-HR" dirty="0"/>
              <a:t> </a:t>
            </a:r>
            <a:r>
              <a:rPr lang="hr-HR" dirty="0">
                <a:solidFill>
                  <a:schemeClr val="bg1"/>
                </a:solidFill>
              </a:rPr>
              <a:t>D3400</a:t>
            </a:r>
          </a:p>
        </p:txBody>
      </p:sp>
    </p:spTree>
    <p:extLst>
      <p:ext uri="{BB962C8B-B14F-4D97-AF65-F5344CB8AC3E}">
        <p14:creationId xmlns:p14="http://schemas.microsoft.com/office/powerpoint/2010/main" val="353037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E59F6F-CAD3-47F8-8CF4-50A3547E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SVAKI FOTOAPARAT SE SASTOJI OD TIJELA I OBJEKTIVA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3B89FA9-DECF-4F17-BCE9-18B6C476A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200" y="673098"/>
            <a:ext cx="4666625" cy="3814234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D4D4DAB-3628-4A6A-8B82-511F8B5B1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256" y="1433236"/>
            <a:ext cx="3248870" cy="225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7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6CFB6C-6ECB-4250-B68E-01966297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359141-C085-46E4-B4EC-42F9599BA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903156-0F0C-44A5-9019-0CAF51EB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E5E851-3725-463F-9451-2FFEF5D3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209D59-6810-40C2-B8D6-6DACF8A0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BE1027C-ABCB-4C82-91A2-F67B9A5A6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1D7E366-9DAA-40AC-A993-EAD3C0AA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DANAŠNJI DIGITALNI FOTOAPARATI SE DIJELE NA KOMPAKTNE I DSLR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C57C46-4659-4AF2-9180-2DEED214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B52317-0F00-40C0-B1F2-33ED6D30D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68ACF9-4EF2-4251-9FAD-3F225BF74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4A3ECD-6924-4912-B117-3C617B58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1DFE1F5-FA7A-403F-B9D9-0434E2BE2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CF27E4-09D0-444E-B18D-F90487103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nip Diagonal Corner Rectangle 12">
            <a:extLst>
              <a:ext uri="{FF2B5EF4-FFF2-40B4-BE49-F238E27FC236}">
                <a16:creationId xmlns:a16="http://schemas.microsoft.com/office/drawing/2014/main" id="{FDAF26D5-7469-49F5-902D-571FA58A7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pod, na zatvorenom&#10;&#10;Opis je automatski generiran">
            <a:extLst>
              <a:ext uri="{FF2B5EF4-FFF2-40B4-BE49-F238E27FC236}">
                <a16:creationId xmlns:a16="http://schemas.microsoft.com/office/drawing/2014/main" id="{1653C67A-54F1-473D-A676-D3A4B05223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3603" y="1016001"/>
            <a:ext cx="4037160" cy="3027870"/>
          </a:xfrm>
          <a:prstGeom prst="rect">
            <a:avLst/>
          </a:prstGeom>
        </p:spPr>
      </p:pic>
      <p:pic>
        <p:nvPicPr>
          <p:cNvPr id="8" name="Rezervirano mjesto sadržaja 7" descr="Slika na kojoj se prikazuje stol, na zatvorenom, elektronički, drveni&#10;&#10;Opis je automatski generiran">
            <a:extLst>
              <a:ext uri="{FF2B5EF4-FFF2-40B4-BE49-F238E27FC236}">
                <a16:creationId xmlns:a16="http://schemas.microsoft.com/office/drawing/2014/main" id="{576DA45A-A011-4E24-A202-021690684D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6465" y="1043958"/>
            <a:ext cx="4064137" cy="304810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930D8EC8-D4FA-453B-9DAA-922457DE5BAC}"/>
              </a:ext>
            </a:extLst>
          </p:cNvPr>
          <p:cNvSpPr txBox="1"/>
          <p:nvPr/>
        </p:nvSpPr>
        <p:spPr>
          <a:xfrm>
            <a:off x="2304521" y="674626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KOMPAKTNI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B7C66CF-3120-4E6E-9342-D6F54DE3D5D9}"/>
              </a:ext>
            </a:extLst>
          </p:cNvPr>
          <p:cNvSpPr txBox="1"/>
          <p:nvPr/>
        </p:nvSpPr>
        <p:spPr>
          <a:xfrm>
            <a:off x="7532654" y="736175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DSLR</a:t>
            </a:r>
          </a:p>
        </p:txBody>
      </p:sp>
    </p:spTree>
    <p:extLst>
      <p:ext uri="{BB962C8B-B14F-4D97-AF65-F5344CB8AC3E}">
        <p14:creationId xmlns:p14="http://schemas.microsoft.com/office/powerpoint/2010/main" val="363727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4ADFBE-513F-4287-88C2-1729C492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-1140800"/>
            <a:ext cx="8534401" cy="2281600"/>
          </a:xfrm>
        </p:spPr>
        <p:txBody>
          <a:bodyPr/>
          <a:lstStyle/>
          <a:p>
            <a:r>
              <a:rPr lang="hr-HR" dirty="0"/>
              <a:t>KOMPAKTNI FOTOAPARATI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FE549A0-7326-42F9-89B0-CE564489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711" y="2088859"/>
            <a:ext cx="8534400" cy="4454554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hr-HR" sz="3200" dirty="0">
                <a:solidFill>
                  <a:schemeClr val="tx1"/>
                </a:solidFill>
              </a:rPr>
              <a:t>MANJI, JEDNOSTAVNIJI, PRAKTIČNIJI</a:t>
            </a:r>
          </a:p>
          <a:p>
            <a:pPr marL="285750" indent="-285750">
              <a:buFontTx/>
              <a:buChar char="-"/>
            </a:pPr>
            <a:endParaRPr lang="hr-HR" sz="32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3200" dirty="0">
                <a:solidFill>
                  <a:schemeClr val="tx1"/>
                </a:solidFill>
              </a:rPr>
              <a:t>NE MOGU MIJENJATI OBJEKTIV</a:t>
            </a:r>
          </a:p>
          <a:p>
            <a:pPr marL="285750" indent="-285750">
              <a:buFontTx/>
              <a:buChar char="-"/>
            </a:pPr>
            <a:endParaRPr lang="hr-HR" sz="32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3200" dirty="0">
                <a:solidFill>
                  <a:schemeClr val="tx1"/>
                </a:solidFill>
              </a:rPr>
              <a:t>OBJEKTIV MOŽE ZUMIRATI (PRIBLIŽAVATI I UDALJAVATI MOTIV FOTOGRAFIRANJA) PRITISKOM PREKLOPKE ZUMA OZNAČENE  CRVENOM STRJELICOM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5" name="Slika 4" descr="Slika na kojoj se prikazuje pod, na zatvorenom&#10;&#10;Opis je automatski generiran">
            <a:extLst>
              <a:ext uri="{FF2B5EF4-FFF2-40B4-BE49-F238E27FC236}">
                <a16:creationId xmlns:a16="http://schemas.microsoft.com/office/drawing/2014/main" id="{910A2BC8-2750-4AF4-A828-7CFB06B3A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63107" y="2043209"/>
            <a:ext cx="3967065" cy="2975299"/>
          </a:xfrm>
          <a:prstGeom prst="rect">
            <a:avLst/>
          </a:prstGeom>
        </p:spPr>
      </p:pic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867DBEE8-241D-4ECC-BE6E-D32C5ADE7D2A}"/>
              </a:ext>
            </a:extLst>
          </p:cNvPr>
          <p:cNvCxnSpPr/>
          <p:nvPr/>
        </p:nvCxnSpPr>
        <p:spPr>
          <a:xfrm flipV="1">
            <a:off x="8920065" y="4385388"/>
            <a:ext cx="597159" cy="447869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25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BD6F40-D5CF-44C0-A9B1-85D3354C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5" y="77132"/>
            <a:ext cx="8534401" cy="1422400"/>
          </a:xfrm>
        </p:spPr>
        <p:txBody>
          <a:bodyPr/>
          <a:lstStyle/>
          <a:p>
            <a:r>
              <a:rPr lang="hr-HR" dirty="0" err="1"/>
              <a:t>Dslr</a:t>
            </a:r>
            <a:r>
              <a:rPr lang="hr-HR" dirty="0"/>
              <a:t> </a:t>
            </a:r>
            <a:r>
              <a:rPr lang="hr-HR" dirty="0" err="1"/>
              <a:t>fotoaparatI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196A4AD-2969-46B8-893F-BFDC8016E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2910980"/>
            <a:ext cx="8534400" cy="3083420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hr-HR" sz="3200" dirty="0">
                <a:solidFill>
                  <a:schemeClr val="tx1"/>
                </a:solidFill>
              </a:rPr>
              <a:t>VEĆI, TEŽI, KOMPLICIRANIJI</a:t>
            </a:r>
          </a:p>
          <a:p>
            <a:pPr marL="285750" indent="-285750">
              <a:buFontTx/>
              <a:buChar char="-"/>
            </a:pPr>
            <a:r>
              <a:rPr lang="hr-HR" sz="3200" dirty="0">
                <a:solidFill>
                  <a:schemeClr val="tx1"/>
                </a:solidFill>
              </a:rPr>
              <a:t>MOGU MIJENJATI OBJEKTIV</a:t>
            </a:r>
          </a:p>
          <a:p>
            <a:pPr marL="285750" indent="-285750">
              <a:buFontTx/>
              <a:buChar char="-"/>
            </a:pPr>
            <a:r>
              <a:rPr lang="hr-HR" sz="3200" dirty="0">
                <a:solidFill>
                  <a:schemeClr val="tx1"/>
                </a:solidFill>
              </a:rPr>
              <a:t>ZUMIRANJE SE IZVODI RUČNO NA TIJELU OBJEKTIVA OKRETANJEM PRSTENA ZA ZUMIRANJE (OZNAČENO CRVENOM STRJELICOM)</a:t>
            </a:r>
          </a:p>
        </p:txBody>
      </p:sp>
      <p:pic>
        <p:nvPicPr>
          <p:cNvPr id="5" name="Slika 4" descr="Slika na kojoj se prikazuje pod, na zatvorenom&#10;&#10;Opis je automatski generiran">
            <a:extLst>
              <a:ext uri="{FF2B5EF4-FFF2-40B4-BE49-F238E27FC236}">
                <a16:creationId xmlns:a16="http://schemas.microsoft.com/office/drawing/2014/main" id="{E01B9D69-3FD0-4609-BF4E-705A43CE3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78716" y="671843"/>
            <a:ext cx="4043576" cy="3032682"/>
          </a:xfrm>
          <a:prstGeom prst="rect">
            <a:avLst/>
          </a:prstGeom>
        </p:spPr>
      </p:pic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D4D53DCD-1B7E-413C-B476-C0FF1BD13773}"/>
              </a:ext>
            </a:extLst>
          </p:cNvPr>
          <p:cNvCxnSpPr>
            <a:cxnSpLocks/>
          </p:cNvCxnSpPr>
          <p:nvPr/>
        </p:nvCxnSpPr>
        <p:spPr>
          <a:xfrm>
            <a:off x="10879494" y="503853"/>
            <a:ext cx="0" cy="995679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66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EC262F-889A-49AC-BDE9-382802C8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355000"/>
            <a:ext cx="7457236" cy="2281600"/>
          </a:xfrm>
        </p:spPr>
        <p:txBody>
          <a:bodyPr>
            <a:normAutofit fontScale="90000"/>
          </a:bodyPr>
          <a:lstStyle/>
          <a:p>
            <a:r>
              <a:rPr lang="hr-HR" dirty="0"/>
              <a:t>RUKOVANJE FOTOAPARATOM</a:t>
            </a:r>
            <a:br>
              <a:rPr lang="hr-HR" dirty="0"/>
            </a:br>
            <a:br>
              <a:rPr lang="hr-HR" dirty="0"/>
            </a:br>
            <a:r>
              <a:rPr lang="hr-HR" sz="2700" dirty="0"/>
              <a:t>DRŽANJE FOTOAPARATA</a:t>
            </a:r>
            <a:br>
              <a:rPr lang="hr-HR" dirty="0"/>
            </a:br>
            <a:br>
              <a:rPr lang="hr-HR" dirty="0"/>
            </a:br>
            <a:r>
              <a:rPr lang="hr-HR" dirty="0"/>
              <a:t>- </a:t>
            </a:r>
            <a:r>
              <a:rPr lang="hr-HR" sz="2400" dirty="0"/>
              <a:t>FOTOAPARAT SE DESNOM RUKOM UHVATI ZA RUČKU TAKO DA PALAC BUDE NA STRAŽNJEM DIJELU TIJELA FOTOAPARATA, A KAŽIPRST BUDE BLIZU OKIDAČA</a:t>
            </a:r>
            <a:br>
              <a:rPr lang="hr-HR" sz="2400" dirty="0"/>
            </a:br>
            <a:r>
              <a:rPr lang="hr-HR" sz="2400" dirty="0"/>
              <a:t>-LIJEVOM RUKOM HVATAMO OBJEKTIV S DONJE STRANE</a:t>
            </a:r>
            <a:br>
              <a:rPr lang="hr-HR" sz="2400" dirty="0"/>
            </a:br>
            <a:r>
              <a:rPr lang="hr-HR" sz="2400" dirty="0"/>
              <a:t>-PALCEM I KAŽIPRSTOM LIJEVE RUKE MOŽEMO NA OBJEKTIVU OKRETATI PRSTENE ZA ZUMIRANJE</a:t>
            </a:r>
            <a:br>
              <a:rPr lang="hr-HR" sz="2400" dirty="0"/>
            </a:br>
            <a:endParaRPr lang="hr-HR" dirty="0"/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0D6AD36A-B2CC-4305-9EFD-DA8933709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C421369-3B9E-457C-B09B-BECFBDF39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976" y="3056339"/>
            <a:ext cx="3392553" cy="190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4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02525E-6371-48A7-83FB-42989655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33" y="326571"/>
            <a:ext cx="8534400" cy="1507067"/>
          </a:xfrm>
        </p:spPr>
        <p:txBody>
          <a:bodyPr>
            <a:normAutofit/>
          </a:bodyPr>
          <a:lstStyle/>
          <a:p>
            <a:r>
              <a:rPr lang="hr-HR" sz="3200" dirty="0"/>
              <a:t>STAV TIJELA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F70526-4167-44D0-9288-2AD9BA164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32" y="2279709"/>
            <a:ext cx="8534400" cy="3615267"/>
          </a:xfrm>
        </p:spPr>
        <p:txBody>
          <a:bodyPr/>
          <a:lstStyle/>
          <a:p>
            <a:pPr>
              <a:buFontTx/>
              <a:buChar char="-"/>
            </a:pPr>
            <a:r>
              <a:rPr lang="hr-HR" sz="2800" dirty="0">
                <a:solidFill>
                  <a:schemeClr val="tx1"/>
                </a:solidFill>
              </a:rPr>
              <a:t>LAKTOVI SE DRŽE UZ TIJELO ILI SE OSLANJAJU NA KOLJENA ILI PODLOGU</a:t>
            </a:r>
          </a:p>
          <a:p>
            <a:pPr>
              <a:buFontTx/>
              <a:buChar char="-"/>
            </a:pPr>
            <a:r>
              <a:rPr lang="hr-HR" sz="2800" dirty="0">
                <a:solidFill>
                  <a:schemeClr val="tx1"/>
                </a:solidFill>
              </a:rPr>
              <a:t>NOGE SU U RASKORAČNOM STAVU RADI BOLJE STABILNOSTI I RAVNOTEŽE PRI FOTOGRAFIRANJU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43F203D-1C03-4C85-8E54-ED22B73C5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241" y="610766"/>
            <a:ext cx="1250301" cy="61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3AA61-4944-46C7-8263-8AE97997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715" y="220398"/>
            <a:ext cx="8534400" cy="1507067"/>
          </a:xfrm>
        </p:spPr>
        <p:txBody>
          <a:bodyPr>
            <a:normAutofit/>
          </a:bodyPr>
          <a:lstStyle/>
          <a:p>
            <a:r>
              <a:rPr lang="hr-HR" dirty="0"/>
              <a:t>UKLJUČIVANJE  SONY FOTOAPARATA</a:t>
            </a:r>
            <a:br>
              <a:rPr lang="hr-HR" dirty="0"/>
            </a:br>
            <a:endParaRPr lang="hr-HR" dirty="0"/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7E6054E0-65C8-47C6-BE5D-B0A9284BA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627" y="2808342"/>
            <a:ext cx="4649787" cy="1931565"/>
          </a:xfrm>
        </p:spPr>
        <p:txBody>
          <a:bodyPr/>
          <a:lstStyle/>
          <a:p>
            <a:r>
              <a:rPr lang="hr-HR" dirty="0"/>
              <a:t>- NAJPRIJE TREBA SKINUTI POKLOPAC FOTOAPARATA</a:t>
            </a:r>
          </a:p>
          <a:p>
            <a:r>
              <a:rPr lang="hr-HR" dirty="0"/>
              <a:t>- ZATIM PRITISNUTI GUMB „POWER” OZNAČEN CRVENOM STRJELICOM</a:t>
            </a:r>
          </a:p>
        </p:txBody>
      </p:sp>
      <p:pic>
        <p:nvPicPr>
          <p:cNvPr id="5" name="Rezervirano mjesto sadržaja 4" descr="Slika na kojoj se prikazuje kamera&#10;&#10;Opis je automatski generiran">
            <a:extLst>
              <a:ext uri="{FF2B5EF4-FFF2-40B4-BE49-F238E27FC236}">
                <a16:creationId xmlns:a16="http://schemas.microsoft.com/office/drawing/2014/main" id="{9FE91918-A3F0-493A-9FA3-88E0EEA86D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4924" y="1913731"/>
            <a:ext cx="4040717" cy="3030538"/>
          </a:xfrm>
        </p:spPr>
      </p:pic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A7B271EA-A88D-4781-A2F2-3E28F21FF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43078F8C-8C74-4F9B-A89F-23DE2E146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1299" y="1913731"/>
            <a:ext cx="4929188" cy="3030538"/>
          </a:xfrm>
        </p:spPr>
        <p:txBody>
          <a:bodyPr/>
          <a:lstStyle/>
          <a:p>
            <a:endParaRPr lang="hr-HR" dirty="0"/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2C53DFEC-0603-4C4D-9A7B-6DBAE0C68BFF}"/>
              </a:ext>
            </a:extLst>
          </p:cNvPr>
          <p:cNvCxnSpPr/>
          <p:nvPr/>
        </p:nvCxnSpPr>
        <p:spPr>
          <a:xfrm>
            <a:off x="7939324" y="2379134"/>
            <a:ext cx="597159" cy="429208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660940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344</Words>
  <Application>Microsoft Office PowerPoint</Application>
  <PresentationFormat>Široki zaslon</PresentationFormat>
  <Paragraphs>41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Isječak</vt:lpstr>
      <vt:lpstr>UVOD U RAD FOTO GRUPE </vt:lpstr>
      <vt:lpstr>Članovi foto grupe koriste dva fotoaparata</vt:lpstr>
      <vt:lpstr>SVAKI FOTOAPARAT SE SASTOJI OD TIJELA I OBJEKTIVA</vt:lpstr>
      <vt:lpstr>DANAŠNJI DIGITALNI FOTOAPARATI SE DIJELE NA KOMPAKTNE I DSLR</vt:lpstr>
      <vt:lpstr>KOMPAKTNI FOTOAPARATI</vt:lpstr>
      <vt:lpstr>Dslr fotoaparatI</vt:lpstr>
      <vt:lpstr>RUKOVANJE FOTOAPARATOM  DRŽANJE FOTOAPARATA  - FOTOAPARAT SE DESNOM RUKOM UHVATI ZA RUČKU TAKO DA PALAC BUDE NA STRAŽNJEM DIJELU TIJELA FOTOAPARATA, A KAŽIPRST BUDE BLIZU OKIDAČA -LIJEVOM RUKOM HVATAMO OBJEKTIV S DONJE STRANE -PALCEM I KAŽIPRSTOM LIJEVE RUKE MOŽEMO NA OBJEKTIVU OKRETATI PRSTENE ZA ZUMIRANJE </vt:lpstr>
      <vt:lpstr>STAV TIJELA</vt:lpstr>
      <vt:lpstr>UKLJUČIVANJE  SONY FOTOAPARATA </vt:lpstr>
      <vt:lpstr>UKLJUČIVANJE NIKON FOTOAPARATA</vt:lpstr>
      <vt:lpstr>KAKO VIŠE ČLANOVA FOTO GRUPE KORISTI ISTI FOTOAPARAT, POTREBNO JE PRIJE POČETKA FOTOGRAFIRANJA NAPRAVITI SVOJ PORTRET KAKO BI ZNALI TKO JE AUTOR POJEDINE FOTOGRAFIJE</vt:lpstr>
      <vt:lpstr>NAKON UKLJUČIVANJA FOTOAPARATA ODABEREMO AUTOMATSKO PODEŠAVANJE FOTOGRAFIRANJA TAKO DA NA GORNJEM GUMBU POSTAVIMO SLIKU FOTOAPARATA</vt:lpstr>
      <vt:lpstr>SNIMANJE FOTOGRAFIJE</vt:lpstr>
      <vt:lpstr>PONEKAD, ZBOG VELIKE KOLIČINE SVJETLOSTI, LAKŠE FOTOGRAFIRAMO GLEDAJUĆI KROZ TRAŽILO. PREBACIVANJE S EKRANA NA TRAŽILO IZVODIMO PRITISKOM NA GUMB OZNAČEN CRVENOM STRJELICOM.</vt:lpstr>
      <vt:lpstr>AKO ŽELIMO POGLEDATI FOTOGRAFIJE KOJE SMO SNIMILI, NA EKRANU FOTOAPARATA TREBAMO KLIKNUTI NA GUMB OZNAČEN CRVENOM STRJELICOM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RAD FOTO GRUPE</dc:title>
  <dc:creator>Irena Tošić</dc:creator>
  <cp:lastModifiedBy>Zvjezdana Mihalke</cp:lastModifiedBy>
  <cp:revision>13</cp:revision>
  <dcterms:created xsi:type="dcterms:W3CDTF">2022-07-24T16:24:20Z</dcterms:created>
  <dcterms:modified xsi:type="dcterms:W3CDTF">2022-07-27T18:39:02Z</dcterms:modified>
</cp:coreProperties>
</file>