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43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6" r:id="rId30"/>
    <p:sldId id="285" r:id="rId31"/>
    <p:sldId id="289" r:id="rId32"/>
    <p:sldId id="296" r:id="rId33"/>
    <p:sldId id="295" r:id="rId34"/>
    <p:sldId id="297" r:id="rId35"/>
    <p:sldId id="287" r:id="rId36"/>
    <p:sldId id="288" r:id="rId37"/>
    <p:sldId id="290" r:id="rId38"/>
    <p:sldId id="291" r:id="rId39"/>
    <p:sldId id="293" r:id="rId40"/>
    <p:sldId id="292" r:id="rId41"/>
    <p:sldId id="298" r:id="rId42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il teme 1 - Isticanj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Svijetli stil 3 - Isticanj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99B652F-B6AC-43AD-BBB1-155D561DDFC5}" type="datetimeFigureOut">
              <a:rPr lang="hr-HR"/>
              <a:pPr>
                <a:defRPr/>
              </a:pPr>
              <a:t>23.4.2013.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noProof="0" smtClean="0"/>
              <a:t>Uredite stilove teksta matrice</a:t>
            </a:r>
          </a:p>
          <a:p>
            <a:pPr lvl="1"/>
            <a:r>
              <a:rPr lang="hr-HR" noProof="0" smtClean="0"/>
              <a:t>Druga razina</a:t>
            </a:r>
          </a:p>
          <a:p>
            <a:pPr lvl="2"/>
            <a:r>
              <a:rPr lang="hr-HR" noProof="0" smtClean="0"/>
              <a:t>Treća razina</a:t>
            </a:r>
          </a:p>
          <a:p>
            <a:pPr lvl="3"/>
            <a:r>
              <a:rPr lang="hr-HR" noProof="0" smtClean="0"/>
              <a:t>Četvrta razina</a:t>
            </a:r>
          </a:p>
          <a:p>
            <a:pPr lvl="4"/>
            <a:r>
              <a:rPr lang="hr-HR" noProof="0" smtClean="0"/>
              <a:t>Peta razina</a:t>
            </a:r>
            <a:endParaRPr lang="hr-HR" noProof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3742AE7-07C0-446D-AF22-A0A545C8E32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mtClean="0"/>
          </a:p>
        </p:txBody>
      </p:sp>
      <p:sp>
        <p:nvSpPr>
          <p:cNvPr id="48132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AACBCA6-4DDB-4B06-96CA-CA1043497B47}" type="slidenum">
              <a:rPr lang="hr-HR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hr-HR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avokutnik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hr-HR" smtClean="0"/>
              <a:t>Uredite stil podnaslova matrice</a:t>
            </a:r>
            <a:endParaRPr lang="en-US"/>
          </a:p>
        </p:txBody>
      </p:sp>
      <p:sp>
        <p:nvSpPr>
          <p:cNvPr id="6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E4F33-337A-4BDC-BD3F-5A619AA8AA99}" type="datetime1">
              <a:rPr lang="hr-HR"/>
              <a:pPr>
                <a:defRPr/>
              </a:pPr>
              <a:t>23.4.2013.</a:t>
            </a:fld>
            <a:endParaRPr lang="hr-HR"/>
          </a:p>
        </p:txBody>
      </p:sp>
      <p:sp>
        <p:nvSpPr>
          <p:cNvPr id="7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Vedrana Banda, dipl.pedagog</a:t>
            </a:r>
          </a:p>
        </p:txBody>
      </p:sp>
      <p:sp>
        <p:nvSpPr>
          <p:cNvPr id="8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240F5-34CD-4CFF-86D0-F2F1F7456E6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893D5-AE11-41A6-B697-A3A4A71C4373}" type="datetime1">
              <a:rPr lang="hr-HR"/>
              <a:pPr>
                <a:defRPr/>
              </a:pPr>
              <a:t>23.4.2013.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Vedrana Banda, dipl.pedagog</a:t>
            </a: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AEB61-B493-46F2-B2D5-0E4FD81057C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avokutnik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6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0905D-325C-40EC-B6E7-152FD5E35D8C}" type="datetime1">
              <a:rPr lang="hr-HR"/>
              <a:pPr>
                <a:defRPr/>
              </a:pPr>
              <a:t>23.4.2013.</a:t>
            </a:fld>
            <a:endParaRPr lang="hr-HR"/>
          </a:p>
        </p:txBody>
      </p:sp>
      <p:sp>
        <p:nvSpPr>
          <p:cNvPr id="7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Vedrana Banda, dipl.pedagog</a:t>
            </a:r>
          </a:p>
        </p:txBody>
      </p:sp>
      <p:sp>
        <p:nvSpPr>
          <p:cNvPr id="8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2470A-C2A8-4027-9333-86D506DF6A6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1125538"/>
            <a:ext cx="8001000" cy="4921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66738" y="1916113"/>
            <a:ext cx="8001000" cy="3844925"/>
          </a:xfrm>
        </p:spPr>
        <p:txBody>
          <a:bodyPr rtlCol="0">
            <a:normAutofit/>
          </a:bodyPr>
          <a:lstStyle/>
          <a:p>
            <a:pPr lvl="0"/>
            <a:endParaRPr lang="hr-HR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59145-DBEE-40CC-A6A3-ECD5AC4686FF}" type="datetime1">
              <a:rPr lang="hr-HR"/>
              <a:pPr>
                <a:defRPr/>
              </a:pPr>
              <a:t>23.4.2013.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r-Latn-RS"/>
              <a:t>Vedrana Banda, dipl.pedagog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DCF56-FC2F-4707-982D-5FAC7B409C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609A2-E8D0-45C1-83DE-6A83F255026F}" type="datetime1">
              <a:rPr lang="hr-HR"/>
              <a:pPr>
                <a:defRPr/>
              </a:pPr>
              <a:t>23.4.2013.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Vedrana Banda, dipl.pedagog</a:t>
            </a: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CE8B7-8942-4433-A360-889DA7DC40C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avokutnik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1B3B6-9171-40B5-94B5-8BFB64C3B5FD}" type="datetime1">
              <a:rPr lang="hr-HR"/>
              <a:pPr>
                <a:defRPr/>
              </a:pPr>
              <a:t>23.4.2013.</a:t>
            </a:fld>
            <a:endParaRPr lang="hr-HR"/>
          </a:p>
        </p:txBody>
      </p:sp>
      <p:sp>
        <p:nvSpPr>
          <p:cNvPr id="7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Vedrana Banda, dipl.pedagog</a:t>
            </a:r>
          </a:p>
        </p:txBody>
      </p:sp>
      <p:sp>
        <p:nvSpPr>
          <p:cNvPr id="8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2E299-F9D0-44A7-9A74-79ADB3C6CDD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7232F-2118-4417-BAA0-11066D27F0A1}" type="datetime1">
              <a:rPr lang="hr-HR"/>
              <a:pPr>
                <a:defRPr/>
              </a:pPr>
              <a:t>23.4.2013.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Vedrana Banda, dipl.pedagog</a:t>
            </a:r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FBA4A-8DC5-497F-B9CB-6CF9168D7D5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7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E6351-C8FD-4994-891D-9A493EA0DBF4}" type="datetime1">
              <a:rPr lang="hr-HR"/>
              <a:pPr>
                <a:defRPr/>
              </a:pPr>
              <a:t>23.4.2013.</a:t>
            </a:fld>
            <a:endParaRPr lang="hr-HR"/>
          </a:p>
        </p:txBody>
      </p:sp>
      <p:sp>
        <p:nvSpPr>
          <p:cNvPr id="8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Vedrana Banda, dipl.pedagog</a:t>
            </a:r>
          </a:p>
        </p:txBody>
      </p:sp>
      <p:sp>
        <p:nvSpPr>
          <p:cNvPr id="9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5FF98-69FD-4F7B-88ED-AFCAA5E0F0D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BEB13-24AD-4B41-A2FF-5D8B6201B6EB}" type="datetime1">
              <a:rPr lang="hr-HR"/>
              <a:pPr>
                <a:defRPr/>
              </a:pPr>
              <a:t>23.4.2013.</a:t>
            </a:fld>
            <a:endParaRPr lang="hr-HR"/>
          </a:p>
        </p:txBody>
      </p:sp>
      <p:sp>
        <p:nvSpPr>
          <p:cNvPr id="4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Vedrana Banda, dipl.pedagog</a:t>
            </a:r>
          </a:p>
        </p:txBody>
      </p:sp>
      <p:sp>
        <p:nvSpPr>
          <p:cNvPr id="5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B25DC-5ADA-4E84-8F4F-B001F1EECA1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A7E09-D1A2-44BB-AE65-C98F155729FA}" type="datetime1">
              <a:rPr lang="hr-HR"/>
              <a:pPr>
                <a:defRPr/>
              </a:pPr>
              <a:t>23.4.2013.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Vedrana Banda, dipl.pedagog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F0E6B-B142-4047-A6E7-1BBC295E6D1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kutnik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7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D5439-1027-4D2D-B614-DDE7092660E7}" type="datetime1">
              <a:rPr lang="hr-HR"/>
              <a:pPr>
                <a:defRPr/>
              </a:pPr>
              <a:t>23.4.2013.</a:t>
            </a:fld>
            <a:endParaRPr lang="hr-HR"/>
          </a:p>
        </p:txBody>
      </p:sp>
      <p:sp>
        <p:nvSpPr>
          <p:cNvPr id="8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Vedrana Banda, dipl.pedagog</a:t>
            </a:r>
          </a:p>
        </p:txBody>
      </p:sp>
      <p:sp>
        <p:nvSpPr>
          <p:cNvPr id="9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EA580-7ECB-41F3-8789-27CE04C6036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kutnik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hr-HR" noProof="0" smtClean="0"/>
              <a:t>Kliknite ikonu da biste dodali  sliku</a:t>
            </a:r>
            <a:endParaRPr lang="en-US" noProof="0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7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66BF4-2DD7-4963-AF37-52C919308056}" type="datetime1">
              <a:rPr lang="hr-HR"/>
              <a:pPr>
                <a:defRPr/>
              </a:pPr>
              <a:t>23.4.2013.</a:t>
            </a:fld>
            <a:endParaRPr lang="hr-HR"/>
          </a:p>
        </p:txBody>
      </p:sp>
      <p:sp>
        <p:nvSpPr>
          <p:cNvPr id="8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hr-HR"/>
              <a:t>Vedrana Banda, dipl.pedagog</a:t>
            </a:r>
          </a:p>
        </p:txBody>
      </p:sp>
      <p:sp>
        <p:nvSpPr>
          <p:cNvPr id="9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F2E2A-2153-48EA-99AD-83AF8E8FB8A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k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ravokutnik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1029" name="Rezervirano mjesto teksta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smtClean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4324E9A-8A07-4B67-B9F6-CD6DEA7CB8E7}" type="datetime1">
              <a:rPr lang="hr-HR"/>
              <a:pPr>
                <a:defRPr/>
              </a:pPr>
              <a:t>23.4.2013.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hr-HR"/>
              <a:t>Vedrana Banda, dipl.pedagog</a:t>
            </a: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B0CDF07-8FE6-4233-B344-2C74D95B9A8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74" r:id="rId2"/>
    <p:sldLayoutId id="2147483780" r:id="rId3"/>
    <p:sldLayoutId id="2147483775" r:id="rId4"/>
    <p:sldLayoutId id="2147483776" r:id="rId5"/>
    <p:sldLayoutId id="2147483777" r:id="rId6"/>
    <p:sldLayoutId id="2147483781" r:id="rId7"/>
    <p:sldLayoutId id="2147483782" r:id="rId8"/>
    <p:sldLayoutId id="2147483783" r:id="rId9"/>
    <p:sldLayoutId id="2147483778" r:id="rId10"/>
    <p:sldLayoutId id="2147483784" r:id="rId11"/>
    <p:sldLayoutId id="2147483785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mailto:helpdesk@skole.hr" TargetMode="External"/><Relationship Id="rId2" Type="http://schemas.openxmlformats.org/officeDocument/2006/relationships/hyperlink" Target="mailto:upisi-srednje@mzos.h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upisi.hr/" TargetMode="Externa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pisi.hr/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pisi.hr/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pisi.hr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11560" y="1412776"/>
            <a:ext cx="8077200" cy="230425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dirty="0">
                <a:solidFill>
                  <a:schemeClr val="accent1">
                    <a:satMod val="150000"/>
                  </a:schemeClr>
                </a:solidFill>
                <a:latin typeface="Calibri" pitchFamily="34" charset="0"/>
                <a:cs typeface="Calibri" pitchFamily="34" charset="0"/>
              </a:rPr>
              <a:t>ELEKTRONIČKE PRIJAVE I UPISI U SREDNJE </a:t>
            </a:r>
            <a:r>
              <a:rPr lang="hr-HR" dirty="0" smtClean="0">
                <a:solidFill>
                  <a:schemeClr val="accent1">
                    <a:satMod val="150000"/>
                  </a:schemeClr>
                </a:solidFill>
                <a:latin typeface="Calibri" pitchFamily="34" charset="0"/>
                <a:cs typeface="Calibri" pitchFamily="34" charset="0"/>
              </a:rPr>
              <a:t>ŠKOLE</a:t>
            </a:r>
            <a:br>
              <a:rPr lang="hr-HR" dirty="0" smtClean="0">
                <a:solidFill>
                  <a:schemeClr val="accent1">
                    <a:satMod val="150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hr-HR" dirty="0" smtClean="0">
                <a:solidFill>
                  <a:schemeClr val="accent1">
                    <a:satMod val="150000"/>
                  </a:schemeClr>
                </a:solidFill>
                <a:latin typeface="Calibri" pitchFamily="34" charset="0"/>
                <a:cs typeface="Calibri" pitchFamily="34" charset="0"/>
              </a:rPr>
              <a:t>za </a:t>
            </a:r>
            <a:r>
              <a:rPr lang="hr-HR" dirty="0" err="1" smtClean="0">
                <a:solidFill>
                  <a:schemeClr val="accent1">
                    <a:satMod val="150000"/>
                  </a:schemeClr>
                </a:solidFill>
                <a:latin typeface="Calibri" pitchFamily="34" charset="0"/>
                <a:cs typeface="Calibri" pitchFamily="34" charset="0"/>
              </a:rPr>
              <a:t>šk.god</a:t>
            </a:r>
            <a:r>
              <a:rPr lang="hr-HR" dirty="0" smtClean="0">
                <a:solidFill>
                  <a:schemeClr val="accent1">
                    <a:satMod val="150000"/>
                  </a:schemeClr>
                </a:solidFill>
                <a:latin typeface="Calibri" pitchFamily="34" charset="0"/>
                <a:cs typeface="Calibri" pitchFamily="34" charset="0"/>
              </a:rPr>
              <a:t>. 2013./2014. </a:t>
            </a:r>
            <a:endParaRPr lang="hr-HR" dirty="0">
              <a:solidFill>
                <a:schemeClr val="accent1">
                  <a:satMod val="1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dirty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ELEMENTI </a:t>
            </a:r>
            <a:r>
              <a:rPr lang="en-US" sz="3200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VREDNOVANJA</a:t>
            </a:r>
            <a:endParaRPr lang="en-US" sz="2800" dirty="0" smtClean="0">
              <a:solidFill>
                <a:schemeClr val="accent1"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C00967D-3CAF-4FB8-93FE-2F0025279F2B}" type="slidenum">
              <a:rPr lang="en-US" smtClean="0">
                <a:solidFill>
                  <a:srgbClr val="1D538B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smtClean="0">
              <a:solidFill>
                <a:srgbClr val="1D538B"/>
              </a:solidFill>
              <a:latin typeface="Arial" charset="0"/>
              <a:cs typeface="Arial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8313" y="1628775"/>
            <a:ext cx="8229600" cy="4625975"/>
          </a:xfrm>
        </p:spPr>
        <p:txBody>
          <a:bodyPr rtlCol="0">
            <a:normAutofit fontScale="92500" lnSpcReduction="2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Verdana" pitchFamily="34" charset="0"/>
                <a:cs typeface="Calibri" pitchFamily="34" charset="0"/>
              </a:rPr>
              <a:t>POSEBAN ELEMENT: 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400" u="sng" dirty="0" smtClean="0">
              <a:latin typeface="Calibri" pitchFamily="34" charset="0"/>
              <a:ea typeface="Verdana" pitchFamily="34" charset="0"/>
              <a:cs typeface="Calibri" pitchFamily="34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na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osnovi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provjere</a:t>
            </a:r>
            <a:r>
              <a:rPr lang="en-US" sz="2400" b="1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hr-HR" sz="2400" b="1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(ispitivanja) </a:t>
            </a:r>
            <a:r>
              <a:rPr lang="en-US" sz="2400" b="1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sposobnosti</a:t>
            </a:r>
            <a:r>
              <a:rPr lang="en-US" sz="2400" b="1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umjetničkog</a:t>
            </a:r>
            <a:r>
              <a:rPr lang="en-US" sz="2400" b="1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izražavanja</a:t>
            </a:r>
            <a:r>
              <a:rPr lang="en-US" sz="2400" b="1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i</a:t>
            </a:r>
            <a:r>
              <a:rPr lang="en-US" sz="2400" b="1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kreativnosti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; </a:t>
            </a:r>
            <a:endParaRPr lang="hr-HR" sz="2400" dirty="0" smtClean="0">
              <a:latin typeface="Calibri" pitchFamily="34" charset="0"/>
              <a:ea typeface="Verdana" pitchFamily="34" charset="0"/>
              <a:cs typeface="Calibri" pitchFamily="34" charset="0"/>
            </a:endParaRPr>
          </a:p>
          <a:p>
            <a:pPr marL="118872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400" dirty="0" smtClean="0">
              <a:latin typeface="Calibri" pitchFamily="34" charset="0"/>
              <a:ea typeface="Verdana" pitchFamily="34" charset="0"/>
              <a:cs typeface="Calibri" pitchFamily="34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na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osnovi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rezultata</a:t>
            </a:r>
            <a:r>
              <a:rPr lang="en-US" sz="2400" b="1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natjecanja</a:t>
            </a:r>
            <a:r>
              <a:rPr lang="en-US" sz="2400" b="1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u </a:t>
            </a:r>
            <a:r>
              <a:rPr lang="en-US" sz="2400" b="1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znanju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koja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se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provode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u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organizaciji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Agencije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za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odgoj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i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obrazovanje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te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rezultata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međunarodnih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natjecanja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; </a:t>
            </a:r>
            <a:endParaRPr lang="hr-HR" sz="2400" dirty="0" smtClean="0">
              <a:latin typeface="Calibri" pitchFamily="34" charset="0"/>
              <a:ea typeface="Verdana" pitchFamily="34" charset="0"/>
              <a:cs typeface="Calibri" pitchFamily="34" charset="0"/>
            </a:endParaRPr>
          </a:p>
          <a:p>
            <a:pPr marL="118872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400" dirty="0" smtClean="0">
              <a:latin typeface="Calibri" pitchFamily="34" charset="0"/>
              <a:ea typeface="Verdana" pitchFamily="34" charset="0"/>
              <a:cs typeface="Calibri" pitchFamily="34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na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osnovi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rezultata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natjecanja</a:t>
            </a:r>
            <a:r>
              <a:rPr lang="en-US" sz="2400" b="1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školskih</a:t>
            </a:r>
            <a:r>
              <a:rPr lang="en-US" sz="2400" b="1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sportskih</a:t>
            </a:r>
            <a:r>
              <a:rPr lang="en-US" sz="2400" b="1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društava</a:t>
            </a:r>
            <a:r>
              <a:rPr lang="en-US" sz="2400" b="1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za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osnovne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škole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koja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se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organiziraju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i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izvode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pod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nadzorom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Hrvatskoga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školskoga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športskog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saveza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; </a:t>
            </a:r>
            <a:endParaRPr lang="hr-HR" sz="2400" dirty="0" smtClean="0">
              <a:latin typeface="Calibri" pitchFamily="34" charset="0"/>
              <a:ea typeface="Verdana" pitchFamily="34" charset="0"/>
              <a:cs typeface="Calibri" pitchFamily="34" charset="0"/>
            </a:endParaRPr>
          </a:p>
          <a:p>
            <a:pPr marL="118872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400" dirty="0" smtClean="0">
              <a:latin typeface="Calibri" pitchFamily="34" charset="0"/>
              <a:ea typeface="Verdana" pitchFamily="34" charset="0"/>
              <a:cs typeface="Calibri" pitchFamily="34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na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osnovi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kategorizacije</a:t>
            </a:r>
            <a:r>
              <a:rPr lang="en-US" sz="2400" b="1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Hrvatskoga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olimpijskog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odbora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,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Hrvatskoga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paraolimpijskog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odbora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odnosno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Hrvatskoga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športskog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saveza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gluhih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2" name="Rezervirano mjesto datuma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433BC96-E2BD-4A42-87A9-26D4B5E3764C}" type="datetime1">
              <a:rPr lang="hr-HR"/>
              <a:pPr>
                <a:defRPr/>
              </a:pPr>
              <a:t>23.4.2013.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/>
              <a:t>Vedrana Banda, dipl.pedagog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dirty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ELEMENTI </a:t>
            </a:r>
            <a:r>
              <a:rPr lang="en-US" sz="3200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VREDNOVANJA</a:t>
            </a:r>
            <a:endParaRPr lang="en-US" sz="2800" dirty="0" smtClean="0">
              <a:solidFill>
                <a:schemeClr val="accent1"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9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4C464FD-7FF2-4C60-9975-08D2BC8CCA18}" type="slidenum">
              <a:rPr lang="en-US" smtClean="0">
                <a:solidFill>
                  <a:srgbClr val="1D538B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smtClean="0">
              <a:solidFill>
                <a:srgbClr val="1D538B"/>
              </a:solidFill>
              <a:latin typeface="Arial" charset="0"/>
              <a:cs typeface="Arial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438912" indent="-32004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sr-Latn-RS" alt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Verdana" pitchFamily="34" charset="0"/>
                <a:cs typeface="Calibri" pitchFamily="34" charset="0"/>
              </a:rPr>
              <a:t>PREDUVJETI ZA UPIS :</a:t>
            </a:r>
          </a:p>
          <a:p>
            <a:pPr marL="438912" indent="-320040" algn="ctr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sr-Latn-RS" altLang="en-US" sz="2400" u="sng" dirty="0" smtClean="0">
              <a:latin typeface="Calibri" pitchFamily="34" charset="0"/>
              <a:ea typeface="Verdana" pitchFamily="34" charset="0"/>
              <a:cs typeface="Calibri" pitchFamily="34" charset="0"/>
            </a:endParaRPr>
          </a:p>
          <a:p>
            <a:pPr marL="438912" indent="-32004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sr-Latn-RS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Verdana" pitchFamily="34" charset="0"/>
                <a:cs typeface="Calibri" pitchFamily="34" charset="0"/>
              </a:rPr>
              <a:t>Umjetničke</a:t>
            </a:r>
            <a:r>
              <a:rPr lang="sr-Latn-RS" alt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(likovne, glazbene i plesne) škole </a:t>
            </a:r>
            <a:r>
              <a:rPr lang="hr-HR" alt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p</a:t>
            </a:r>
            <a:r>
              <a:rPr lang="sr-Latn-RS" alt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rovode</a:t>
            </a:r>
            <a:r>
              <a:rPr lang="hr-HR" alt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             - </a:t>
            </a:r>
            <a:r>
              <a:rPr lang="sr-Latn-RS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Verdana" pitchFamily="34" charset="0"/>
                <a:cs typeface="Calibri" pitchFamily="34" charset="0"/>
              </a:rPr>
              <a:t>ispitivanje darovitosti </a:t>
            </a:r>
            <a:r>
              <a:rPr lang="sr-Latn-RS" alt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kandidata za pojedine vrste </a:t>
            </a:r>
            <a:r>
              <a:rPr lang="sr-Latn-RS" alt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umjetničkoga</a:t>
            </a:r>
            <a:r>
              <a:rPr lang="sr-Latn-RS" alt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izraza .</a:t>
            </a:r>
          </a:p>
          <a:p>
            <a:pPr marL="118872" indent="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sr-Latn-RS" altLang="en-US" sz="2400" dirty="0" smtClean="0">
              <a:latin typeface="Calibri" pitchFamily="34" charset="0"/>
              <a:ea typeface="Verdana" pitchFamily="34" charset="0"/>
              <a:cs typeface="Calibri" pitchFamily="34" charset="0"/>
            </a:endParaRPr>
          </a:p>
          <a:p>
            <a:pPr marL="438912" indent="-32004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hr-HR" alt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U razredne odjele za </a:t>
            </a:r>
            <a:r>
              <a:rPr lang="hr-HR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Verdana" pitchFamily="34" charset="0"/>
                <a:cs typeface="Calibri" pitchFamily="34" charset="0"/>
              </a:rPr>
              <a:t>sportaše</a:t>
            </a:r>
            <a:r>
              <a:rPr lang="hr-HR" alt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upisuju se kandidati koji na temelju zajedničkoga elementa vrednovanja ostvare </a:t>
            </a:r>
            <a:r>
              <a:rPr lang="hr-HR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Verdana" pitchFamily="34" charset="0"/>
                <a:cs typeface="Calibri" pitchFamily="34" charset="0"/>
              </a:rPr>
              <a:t>minimalni bodovni prag </a:t>
            </a:r>
            <a:r>
              <a:rPr lang="hr-HR" alt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za upis u gimnazije odnosno druge vrste četverogodišnjih srednjih škola te prilože </a:t>
            </a:r>
            <a:r>
              <a:rPr lang="hr-HR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Verdana" pitchFamily="34" charset="0"/>
                <a:cs typeface="Calibri" pitchFamily="34" charset="0"/>
              </a:rPr>
              <a:t>potvrdu </a:t>
            </a:r>
            <a:r>
              <a:rPr lang="hr-HR" alt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odgovarajućega nacionalnoga sportskog saveza </a:t>
            </a:r>
            <a:r>
              <a:rPr lang="hr-HR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Verdana" pitchFamily="34" charset="0"/>
                <a:cs typeface="Calibri" pitchFamily="34" charset="0"/>
              </a:rPr>
              <a:t>o sportskomu postignuću.   </a:t>
            </a:r>
            <a:endParaRPr lang="sr-Latn-RS" alt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Verdana" pitchFamily="34" charset="0"/>
              <a:cs typeface="Calibri" pitchFamily="34" charset="0"/>
            </a:endParaRPr>
          </a:p>
          <a:p>
            <a:pPr marL="438912" indent="-32004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sr-Latn-RS" altLang="en-US" sz="2400" u="sng" dirty="0" smtClean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2" name="Rezervirano mjesto datuma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9330814-D4BF-492C-8CDA-D1C538886AFA}" type="datetime1">
              <a:rPr lang="hr-HR"/>
              <a:pPr>
                <a:defRPr/>
              </a:pPr>
              <a:t>23.4.2013.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/>
              <a:t>Vedrana Banda, dipl.pedagog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ELEMENTI </a:t>
            </a:r>
            <a:r>
              <a:rPr lang="en-US" sz="3600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VREDNOVANJA</a:t>
            </a:r>
            <a:r>
              <a:rPr lang="hr-HR" sz="3600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 </a:t>
            </a:r>
            <a:r>
              <a:rPr lang="hr-HR" sz="3200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5400" dirty="0" smtClean="0">
              <a:solidFill>
                <a:schemeClr val="accent1"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3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60AA99A-9A2F-4E96-B4B5-1E41CDCDA74E}" type="slidenum">
              <a:rPr lang="en-US" smtClean="0">
                <a:solidFill>
                  <a:srgbClr val="1D538B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smtClean="0">
              <a:solidFill>
                <a:srgbClr val="1D538B"/>
              </a:solidFill>
              <a:latin typeface="Arial" charset="0"/>
              <a:cs typeface="Arial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8313" y="1557338"/>
            <a:ext cx="8229600" cy="4624387"/>
          </a:xfrm>
        </p:spPr>
        <p:txBody>
          <a:bodyPr rtlCol="0">
            <a:normAutofit lnSpcReduction="10000"/>
          </a:bodyPr>
          <a:lstStyle/>
          <a:p>
            <a:pPr marL="438912" indent="-320040" algn="ctr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sr-Latn-RS" alt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Verdana" pitchFamily="34" charset="0"/>
                <a:cs typeface="Calibri" pitchFamily="34" charset="0"/>
              </a:rPr>
              <a:t>VREDNOVANJE POSEBNIH REZULTATA </a:t>
            </a:r>
            <a:r>
              <a:rPr lang="hr-HR" alt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Verdana" pitchFamily="34" charset="0"/>
                <a:cs typeface="Calibri" pitchFamily="34" charset="0"/>
              </a:rPr>
              <a:t>U </a:t>
            </a:r>
            <a:r>
              <a:rPr lang="sr-Latn-RS" alt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Verdana" pitchFamily="34" charset="0"/>
                <a:cs typeface="Calibri" pitchFamily="34" charset="0"/>
              </a:rPr>
              <a:t>PRETHODNOM OBRAZOVANJU</a:t>
            </a:r>
          </a:p>
          <a:p>
            <a:pPr marL="438912" indent="-32004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sr-Latn-RS" altLang="en-US" sz="2000" b="1" dirty="0">
              <a:latin typeface="Calibri" pitchFamily="34" charset="0"/>
              <a:ea typeface="Verdana" pitchFamily="34" charset="0"/>
              <a:cs typeface="Calibri" pitchFamily="34" charset="0"/>
            </a:endParaRPr>
          </a:p>
          <a:p>
            <a:pPr marL="438912" indent="-32004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sr-Latn-RS" altLang="en-US" sz="20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Kandidatima se vrednuju posebni rezultati iz prethodnog obrazovanja ako su:</a:t>
            </a:r>
          </a:p>
          <a:p>
            <a:pPr marL="438912" indent="-32004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sr-Latn-RS" altLang="en-US" sz="2000" dirty="0" smtClean="0">
              <a:latin typeface="Calibri" pitchFamily="34" charset="0"/>
              <a:ea typeface="Verdana" pitchFamily="34" charset="0"/>
              <a:cs typeface="Calibri" pitchFamily="34" charset="0"/>
            </a:endParaRPr>
          </a:p>
          <a:p>
            <a:pPr marL="438912" indent="-32004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sr-Latn-RS" altLang="en-US" sz="20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završili osnovnu školu i </a:t>
            </a:r>
            <a:r>
              <a:rPr lang="sr-Latn-RS" altLang="en-US" sz="2000" b="1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šest razreda osnovne glazbene ili četiri razreda osnovne plesne škole </a:t>
            </a:r>
            <a:r>
              <a:rPr lang="sr-Latn-RS" altLang="en-US" sz="20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(Zakon o </a:t>
            </a:r>
            <a:r>
              <a:rPr lang="sr-Latn-RS" altLang="en-US" sz="20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umjetničkom</a:t>
            </a:r>
            <a:r>
              <a:rPr lang="sr-Latn-RS" altLang="en-US" sz="20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obrazovanju – </a:t>
            </a:r>
            <a:r>
              <a:rPr lang="sr-Latn-RS" altLang="en-US" sz="20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N.N</a:t>
            </a:r>
            <a:r>
              <a:rPr lang="sr-Latn-RS" altLang="en-US" sz="20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. 130/11)</a:t>
            </a:r>
            <a:r>
              <a:rPr lang="sr-Latn-RS" altLang="en-US" sz="2000" b="1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,</a:t>
            </a:r>
            <a:r>
              <a:rPr lang="sr-Latn-RS" altLang="en-US" sz="20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koja ima odobrenje za rad Ministarstva znanosti, obrazovanja i sporta, s    </a:t>
            </a:r>
            <a:r>
              <a:rPr lang="sr-Latn-RS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Verdana" pitchFamily="34" charset="0"/>
                <a:cs typeface="Calibri" pitchFamily="34" charset="0"/>
              </a:rPr>
              <a:t>2 dodatna boda </a:t>
            </a:r>
            <a:r>
              <a:rPr lang="sr-Latn-RS" altLang="en-US" sz="20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za upis </a:t>
            </a:r>
            <a:r>
              <a:rPr lang="sr-Latn-RS" altLang="en-US" sz="2000" u="sng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u sve obrazovne programe</a:t>
            </a:r>
            <a:r>
              <a:rPr lang="sr-Latn-RS" altLang="en-US" sz="20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;</a:t>
            </a:r>
          </a:p>
          <a:p>
            <a:pPr marL="438912" indent="-32004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sr-Latn-RS" altLang="en-US" sz="2000" dirty="0" smtClean="0">
              <a:latin typeface="Calibri" pitchFamily="34" charset="0"/>
              <a:ea typeface="Verdana" pitchFamily="34" charset="0"/>
              <a:cs typeface="Calibri" pitchFamily="34" charset="0"/>
            </a:endParaRPr>
          </a:p>
          <a:p>
            <a:pPr marL="438912" indent="-32004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sr-Latn-RS" altLang="en-US" sz="20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u osnovnoj školi </a:t>
            </a:r>
            <a:r>
              <a:rPr lang="sr-Latn-RS" altLang="en-US" sz="2000" b="1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najmanje četiri školske godine </a:t>
            </a:r>
            <a:r>
              <a:rPr lang="sr-Latn-RS" altLang="en-US" sz="20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učili </a:t>
            </a:r>
            <a:r>
              <a:rPr lang="sr-Latn-RS" altLang="en-US" sz="2000" b="1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drugi strani jezik,</a:t>
            </a:r>
            <a:r>
              <a:rPr lang="sr-Latn-RS" altLang="en-US" sz="20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s   </a:t>
            </a:r>
            <a:r>
              <a:rPr lang="sr-Latn-RS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Verdana" pitchFamily="34" charset="0"/>
                <a:cs typeface="Calibri" pitchFamily="34" charset="0"/>
              </a:rPr>
              <a:t>1 dodatnim bodom </a:t>
            </a:r>
            <a:r>
              <a:rPr lang="sr-Latn-RS" altLang="en-US" sz="20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za upis </a:t>
            </a:r>
            <a:r>
              <a:rPr lang="sr-Latn-RS" altLang="en-US" sz="2000" u="sng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u sve obrazovne programe</a:t>
            </a:r>
            <a:r>
              <a:rPr lang="sr-Latn-RS" altLang="en-US" sz="20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;</a:t>
            </a:r>
          </a:p>
          <a:p>
            <a:pPr marL="438912" indent="-32004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sr-Latn-RS" altLang="en-US" sz="2000" dirty="0" smtClean="0">
              <a:latin typeface="Calibri" pitchFamily="34" charset="0"/>
              <a:ea typeface="Verdana" pitchFamily="34" charset="0"/>
              <a:cs typeface="Calibri" pitchFamily="34" charset="0"/>
            </a:endParaRPr>
          </a:p>
          <a:p>
            <a:pPr marL="438912" indent="-32004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sr-Latn-RS" altLang="en-US" sz="20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u osnovnoj školi </a:t>
            </a:r>
            <a:r>
              <a:rPr lang="sr-Latn-RS" altLang="en-US" sz="2000" b="1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najmanje četiri školske godine </a:t>
            </a:r>
            <a:r>
              <a:rPr lang="sr-Latn-RS" altLang="en-US" sz="20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učili </a:t>
            </a:r>
            <a:r>
              <a:rPr lang="sr-Latn-RS" altLang="en-US" sz="2000" b="1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jedan od klasičnih jezika,</a:t>
            </a:r>
            <a:r>
              <a:rPr lang="sr-Latn-RS" altLang="en-US" sz="20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sr-Latn-R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Verdana" pitchFamily="34" charset="0"/>
                <a:cs typeface="Calibri" pitchFamily="34" charset="0"/>
              </a:rPr>
              <a:t>s  </a:t>
            </a:r>
            <a:r>
              <a:rPr lang="sr-Latn-RS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Verdana" pitchFamily="34" charset="0"/>
                <a:cs typeface="Calibri" pitchFamily="34" charset="0"/>
              </a:rPr>
              <a:t>1 dodatnim bodom </a:t>
            </a:r>
            <a:r>
              <a:rPr lang="sr-Latn-RS" altLang="en-US" sz="20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za upis </a:t>
            </a:r>
            <a:r>
              <a:rPr lang="sr-Latn-RS" altLang="en-US" sz="2000" u="sng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u jezične i klasične gimnazijske programe.</a:t>
            </a:r>
          </a:p>
        </p:txBody>
      </p:sp>
      <p:sp>
        <p:nvSpPr>
          <p:cNvPr id="2" name="Rezervirano mjesto datuma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E502B35-5B4C-4B07-B2FC-4DF7CCBB5799}" type="datetime1">
              <a:rPr lang="hr-HR"/>
              <a:pPr>
                <a:defRPr/>
              </a:pPr>
              <a:t>23.4.2013.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/>
              <a:t>Vedrana Banda, dipl.pedagog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ELEMENTI VREDNOVANJA</a:t>
            </a:r>
            <a:r>
              <a:rPr lang="hr-HR" sz="3200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5400" dirty="0" smtClean="0">
              <a:solidFill>
                <a:schemeClr val="accent1"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1CD532F-6790-4526-9C2C-1BBBBCA6DAE7}" type="slidenum">
              <a:rPr lang="en-US" smtClean="0">
                <a:solidFill>
                  <a:srgbClr val="1D538B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smtClean="0">
              <a:solidFill>
                <a:srgbClr val="1D538B"/>
              </a:solidFill>
              <a:latin typeface="Arial" charset="0"/>
              <a:cs typeface="Arial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8313" y="1557338"/>
            <a:ext cx="8229600" cy="4624387"/>
          </a:xfrm>
        </p:spPr>
        <p:txBody>
          <a:bodyPr rtlCol="0">
            <a:normAutofit fontScale="92500"/>
          </a:bodyPr>
          <a:lstStyle/>
          <a:p>
            <a:pPr marL="438912" indent="-320040" algn="ctr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sr-Latn-RS" alt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Verdana" pitchFamily="34" charset="0"/>
                <a:cs typeface="Calibri" pitchFamily="34" charset="0"/>
                <a:sym typeface="Arial" charset="0"/>
              </a:rPr>
              <a:t>V</a:t>
            </a:r>
            <a:r>
              <a:rPr lang="hr-HR" alt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Verdana" pitchFamily="34" charset="0"/>
                <a:cs typeface="Calibri" pitchFamily="34" charset="0"/>
                <a:sym typeface="Arial" charset="0"/>
              </a:rPr>
              <a:t>REDNOVANJE REZULTATA POSTIGNUTIH NA NATJECANJIMA IZ ZNANJA I U SPORTU</a:t>
            </a:r>
          </a:p>
          <a:p>
            <a:pPr marL="438912" indent="-320040" algn="ctr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sr-Latn-RS" altLang="en-US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Verdana" pitchFamily="34" charset="0"/>
              <a:cs typeface="Calibri" pitchFamily="34" charset="0"/>
              <a:sym typeface="Arial" charset="0"/>
            </a:endParaRPr>
          </a:p>
          <a:p>
            <a:pPr marL="438912" indent="-320040" algn="just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sr-Latn-RS" altLang="en-US" sz="2400" u="sng" dirty="0" smtClean="0">
                <a:latin typeface="Calibri" pitchFamily="34" charset="0"/>
                <a:ea typeface="Verdana" pitchFamily="34" charset="0"/>
                <a:cs typeface="Calibri" pitchFamily="34" charset="0"/>
                <a:sym typeface="Arial" charset="0"/>
              </a:rPr>
              <a:t>Pravo na dodatne bodove </a:t>
            </a:r>
            <a:r>
              <a:rPr lang="sr-Latn-RS" alt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  <a:sym typeface="Arial" charset="0"/>
              </a:rPr>
              <a:t>ostvaruju kandidati na osnovi rezultata koje su postigli </a:t>
            </a:r>
            <a:r>
              <a:rPr lang="sr-Latn-RS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Verdana" pitchFamily="34" charset="0"/>
                <a:cs typeface="Calibri" pitchFamily="34" charset="0"/>
                <a:sym typeface="Arial" charset="0"/>
              </a:rPr>
              <a:t>na </a:t>
            </a:r>
            <a:r>
              <a:rPr lang="sr-Latn-RS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Verdana" pitchFamily="34" charset="0"/>
                <a:cs typeface="Calibri" pitchFamily="34" charset="0"/>
                <a:sym typeface="Arial" charset="0"/>
              </a:rPr>
              <a:t>državnim natjecanjima </a:t>
            </a:r>
            <a:r>
              <a:rPr lang="sr-Latn-RS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Verdana" pitchFamily="34" charset="0"/>
                <a:cs typeface="Calibri" pitchFamily="34" charset="0"/>
                <a:sym typeface="Arial" charset="0"/>
              </a:rPr>
              <a:t>u znanju iz nastavnih predmeta posebno značajnih za upis </a:t>
            </a:r>
            <a:r>
              <a:rPr lang="sr-Latn-RS" alt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  <a:sym typeface="Arial" charset="0"/>
              </a:rPr>
              <a:t>(</a:t>
            </a:r>
            <a:r>
              <a:rPr lang="sr-Latn-RS" altLang="en-US" sz="2400" u="sng" dirty="0" smtClean="0">
                <a:latin typeface="Calibri" pitchFamily="34" charset="0"/>
                <a:ea typeface="Verdana" pitchFamily="34" charset="0"/>
                <a:cs typeface="Calibri" pitchFamily="34" charset="0"/>
                <a:sym typeface="Arial" charset="0"/>
              </a:rPr>
              <a:t>Hrvatskoga jezika, Matematike, prvoga stranoga jezika, te tri nastavna predmeta posebno važna za upis </a:t>
            </a:r>
            <a:r>
              <a:rPr lang="sr-Latn-RS" alt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  <a:sym typeface="Arial" charset="0"/>
              </a:rPr>
              <a:t>),</a:t>
            </a:r>
            <a:r>
              <a:rPr lang="sr-Latn-RS" altLang="en-US" sz="2400" b="1" dirty="0" smtClean="0">
                <a:latin typeface="Calibri" pitchFamily="34" charset="0"/>
                <a:ea typeface="Verdana" pitchFamily="34" charset="0"/>
                <a:cs typeface="Calibri" pitchFamily="34" charset="0"/>
                <a:sym typeface="Arial" charset="0"/>
              </a:rPr>
              <a:t> - </a:t>
            </a:r>
            <a:r>
              <a:rPr lang="sr-Latn-RS" alt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  <a:sym typeface="Arial" charset="0"/>
              </a:rPr>
              <a:t>iz Kataloga natjecanja i smotri učenika i učenica osnovnih i srednjih škola Republike Hrvatske, koja se provode u organizaciji Agencije za odgoj i obrazovanje; </a:t>
            </a:r>
          </a:p>
          <a:p>
            <a:pPr marL="118872" indent="0" algn="just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sr-Latn-RS" altLang="en-US" sz="2400" b="1" dirty="0" smtClean="0">
              <a:latin typeface="Calibri" pitchFamily="34" charset="0"/>
              <a:ea typeface="Verdana" pitchFamily="34" charset="0"/>
              <a:cs typeface="Calibri" pitchFamily="34" charset="0"/>
              <a:sym typeface="Arial" charset="0"/>
            </a:endParaRPr>
          </a:p>
          <a:p>
            <a:pPr marL="438912" indent="-320040" algn="just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sr-Latn-RS" alt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  <a:sym typeface="Arial" charset="0"/>
              </a:rPr>
              <a:t>te na osnovi rezultata s </a:t>
            </a:r>
            <a:r>
              <a:rPr lang="sr-Latn-RS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Verdana" pitchFamily="34" charset="0"/>
                <a:cs typeface="Calibri" pitchFamily="34" charset="0"/>
                <a:sym typeface="Arial" charset="0"/>
              </a:rPr>
              <a:t>međunarodnih natjecanja </a:t>
            </a:r>
            <a:r>
              <a:rPr lang="sr-Latn-RS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Verdana" pitchFamily="34" charset="0"/>
                <a:cs typeface="Calibri" pitchFamily="34" charset="0"/>
                <a:sym typeface="Arial" charset="0"/>
              </a:rPr>
              <a:t>u znanju </a:t>
            </a:r>
            <a:r>
              <a:rPr lang="sr-Latn-RS" alt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  <a:sym typeface="Arial" charset="0"/>
              </a:rPr>
              <a:t>iz gore navedenih predmeta.</a:t>
            </a:r>
            <a:endParaRPr lang="sr-Latn-RS" altLang="en-US" sz="2400" dirty="0" smtClean="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2" name="Rezervirano mjesto datuma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2F11CDB-AF4C-4EFA-89B9-79D5258F23A3}" type="datetime1">
              <a:rPr lang="hr-HR"/>
              <a:pPr>
                <a:defRPr/>
              </a:pPr>
              <a:t>23.4.2013.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/>
              <a:t>Vedrana Banda, dipl.pedagog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332656"/>
            <a:ext cx="8001000" cy="864096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VREDNOVANJE REZULTATA </a:t>
            </a:r>
            <a:r>
              <a:rPr lang="hr-HR" sz="2400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/>
            </a:r>
            <a:br>
              <a:rPr lang="hr-HR" sz="2400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2400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POSTIGNUTIH NA NATJECANJIMA IZ </a:t>
            </a:r>
            <a:r>
              <a:rPr lang="en-US" sz="3100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ZNANJA</a:t>
            </a:r>
          </a:p>
        </p:txBody>
      </p:sp>
      <p:graphicFrame>
        <p:nvGraphicFramePr>
          <p:cNvPr id="2" name="Group 3"/>
          <p:cNvGraphicFramePr>
            <a:graphicFrameLocks noGrp="1"/>
          </p:cNvGraphicFramePr>
          <p:nvPr>
            <p:ph type="tbl" idx="1"/>
          </p:nvPr>
        </p:nvGraphicFramePr>
        <p:xfrm>
          <a:off x="179512" y="1340768"/>
          <a:ext cx="8568952" cy="5320957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520280"/>
                <a:gridCol w="3240360"/>
                <a:gridCol w="2808312"/>
              </a:tblGrid>
              <a:tr h="7315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F5F5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Vrsta</a:t>
                      </a:r>
                      <a:r>
                        <a:rPr kumimoji="0" lang="en-US" sz="18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1800" b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natjecanja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Calibri" pitchFamily="34" charset="0"/>
                      </a:endParaRP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F5F5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Opis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Calibri" pitchFamily="34" charset="0"/>
                      </a:endParaRP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F5F5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BROJ BODOVA </a:t>
                      </a:r>
                      <a:r>
                        <a:rPr kumimoji="0" 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koji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 se </a:t>
                      </a:r>
                      <a:r>
                        <a:rPr kumimoji="0" 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dodaju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na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broj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bodova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koji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 je </a:t>
                      </a:r>
                      <a:r>
                        <a:rPr kumimoji="0" 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utvrđen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tijekom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postupka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vrednovanja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Calibri" pitchFamily="34" charset="0"/>
                      </a:endParaRPr>
                    </a:p>
                  </a:txBody>
                  <a:tcPr marT="45715" marB="45715" horzOverflow="overflow"/>
                </a:tc>
              </a:tr>
              <a:tr h="747811">
                <a:tc row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F5F5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Državna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/</a:t>
                      </a: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međunarodna</a:t>
                      </a:r>
                      <a:endParaRPr kumimoji="0" lang="en-US" sz="1800" b="1" u="none" strike="noStrike" cap="none" normalizeH="0" baseline="0" dirty="0" smtClean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F5F5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natjecanja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SimSun" pitchFamily="2" charset="-122"/>
                        <a:cs typeface="Calibri" pitchFamily="34" charset="0"/>
                      </a:endParaRPr>
                    </a:p>
                  </a:txBody>
                  <a:tcPr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F5F5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err="1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Prvo</a:t>
                      </a: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osvojeno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mjesto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1400" u="sng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kao</a:t>
                      </a:r>
                      <a:r>
                        <a:rPr kumimoji="0" lang="en-US" sz="1400" u="sng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1400" u="sng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pojedinac</a:t>
                      </a:r>
                      <a:r>
                        <a:rPr kumimoji="0" lang="en-US" sz="1400" u="sng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u </a:t>
                      </a: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7. </a:t>
                      </a:r>
                      <a:r>
                        <a:rPr kumimoji="0" lang="en-US" sz="1400" b="1" u="none" strike="noStrike" cap="none" normalizeH="0" baseline="0" dirty="0" err="1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ili</a:t>
                      </a: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 8.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razredu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osnovnog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obrazovanja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Calibri" pitchFamily="34" charset="0"/>
                        <a:ea typeface="SimSun" pitchFamily="2" charset="-122"/>
                        <a:cs typeface="Calibri" pitchFamily="34" charset="0"/>
                      </a:endParaRPr>
                    </a:p>
                  </a:txBody>
                  <a:tcPr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F5F5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6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i</a:t>
                      </a:r>
                      <a:r>
                        <a:rPr kumimoji="0" lang="en-US" sz="1600" b="1" u="none" strike="noStrike" cap="none" normalizeH="0" baseline="0" dirty="0" err="1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zravan</a:t>
                      </a: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1600" b="1" u="none" strike="noStrike" cap="none" normalizeH="0" baseline="0" dirty="0" err="1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upis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SimSun" pitchFamily="2" charset="-122"/>
                        <a:cs typeface="Calibri" pitchFamily="34" charset="0"/>
                      </a:endParaRPr>
                    </a:p>
                  </a:txBody>
                  <a:tcPr marT="45715" marB="45715" anchor="ctr" horzOverflow="overflow"/>
                </a:tc>
              </a:tr>
              <a:tr h="747811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F5F5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err="1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P</a:t>
                      </a:r>
                      <a:r>
                        <a:rPr kumimoji="0" lang="en-US" sz="1400" b="1" u="none" strike="noStrike" cap="none" normalizeH="0" baseline="0" dirty="0" err="1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  <a:sym typeface="Arial" pitchFamily="34" charset="0"/>
                        </a:rPr>
                        <a:t>rvo</a:t>
                      </a: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  <a:sym typeface="Arial" pitchFamily="34" charset="0"/>
                        </a:rPr>
                        <a:t> </a:t>
                      </a:r>
                      <a:r>
                        <a:rPr kumimoji="0" 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  <a:sym typeface="Arial" pitchFamily="34" charset="0"/>
                        </a:rPr>
                        <a:t>osvojeno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  <a:sym typeface="Arial" pitchFamily="34" charset="0"/>
                        </a:rPr>
                        <a:t> </a:t>
                      </a:r>
                      <a:r>
                        <a:rPr kumimoji="0" 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  <a:sym typeface="Arial" pitchFamily="34" charset="0"/>
                        </a:rPr>
                        <a:t>mjesto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  <a:sym typeface="Arial" pitchFamily="34" charset="0"/>
                        </a:rPr>
                        <a:t> </a:t>
                      </a:r>
                      <a:r>
                        <a:rPr kumimoji="0" lang="en-US" sz="1400" u="sng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  <a:sym typeface="Arial" pitchFamily="34" charset="0"/>
                        </a:rPr>
                        <a:t>kao</a:t>
                      </a:r>
                      <a:r>
                        <a:rPr kumimoji="0" lang="en-US" sz="1400" u="sng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  <a:sym typeface="Arial" pitchFamily="34" charset="0"/>
                        </a:rPr>
                        <a:t> </a:t>
                      </a:r>
                      <a:r>
                        <a:rPr kumimoji="0" lang="en-US" sz="1400" u="sng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  <a:sym typeface="Arial" pitchFamily="34" charset="0"/>
                        </a:rPr>
                        <a:t>pojedinac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  <a:sym typeface="Arial" pitchFamily="34" charset="0"/>
                        </a:rPr>
                        <a:t> </a:t>
                      </a: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  <a:sym typeface="Arial" pitchFamily="34" charset="0"/>
                        </a:rPr>
                        <a:t>u 5. </a:t>
                      </a:r>
                      <a:r>
                        <a:rPr kumimoji="0" lang="en-US" sz="1400" b="1" u="none" strike="noStrike" cap="none" normalizeH="0" baseline="0" dirty="0" err="1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  <a:sym typeface="Arial" pitchFamily="34" charset="0"/>
                        </a:rPr>
                        <a:t>ili</a:t>
                      </a: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  <a:sym typeface="Arial" pitchFamily="34" charset="0"/>
                        </a:rPr>
                        <a:t> 6.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  <a:sym typeface="Arial" pitchFamily="34" charset="0"/>
                        </a:rPr>
                        <a:t> </a:t>
                      </a:r>
                      <a:r>
                        <a:rPr kumimoji="0" 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  <a:sym typeface="Arial" pitchFamily="34" charset="0"/>
                        </a:rPr>
                        <a:t>razredu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  <a:sym typeface="Arial" pitchFamily="34" charset="0"/>
                        </a:rPr>
                        <a:t> </a:t>
                      </a:r>
                      <a:r>
                        <a:rPr kumimoji="0" 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  <a:sym typeface="Arial" pitchFamily="34" charset="0"/>
                        </a:rPr>
                        <a:t>osnovnog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  <a:sym typeface="Arial" pitchFamily="34" charset="0"/>
                        </a:rPr>
                        <a:t> </a:t>
                      </a:r>
                      <a:r>
                        <a:rPr kumimoji="0" 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  <a:sym typeface="Arial" pitchFamily="34" charset="0"/>
                        </a:rPr>
                        <a:t>obrazovanja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Calibri" pitchFamily="34" charset="0"/>
                        <a:ea typeface="SimSun" pitchFamily="2" charset="-122"/>
                        <a:cs typeface="Calibri" pitchFamily="34" charset="0"/>
                        <a:sym typeface="Arial" pitchFamily="34" charset="0"/>
                      </a:endParaRPr>
                    </a:p>
                  </a:txBody>
                  <a:tcPr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F5F5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1400" b="1" u="none" strike="noStrike" cap="none" normalizeH="0" baseline="0" dirty="0" err="1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boda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SimSun" pitchFamily="2" charset="-122"/>
                        <a:cs typeface="Calibri" pitchFamily="34" charset="0"/>
                      </a:endParaRPr>
                    </a:p>
                  </a:txBody>
                  <a:tcPr marT="45715" marB="45715" anchor="ctr" horzOverflow="overflow"/>
                </a:tc>
              </a:tr>
              <a:tr h="969385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F5F5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err="1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  <a:sym typeface="Arial" pitchFamily="34" charset="0"/>
                        </a:rPr>
                        <a:t>Prvo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  <a:sym typeface="Arial" pitchFamily="34" charset="0"/>
                        </a:rPr>
                        <a:t> </a:t>
                      </a:r>
                      <a:r>
                        <a:rPr kumimoji="0" 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  <a:sym typeface="Arial" pitchFamily="34" charset="0"/>
                        </a:rPr>
                        <a:t>osvojeno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  <a:sym typeface="Arial" pitchFamily="34" charset="0"/>
                        </a:rPr>
                        <a:t> </a:t>
                      </a:r>
                      <a:r>
                        <a:rPr kumimoji="0" 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  <a:sym typeface="Arial" pitchFamily="34" charset="0"/>
                        </a:rPr>
                        <a:t>mjesto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  <a:sym typeface="Arial" pitchFamily="34" charset="0"/>
                        </a:rPr>
                        <a:t> </a:t>
                      </a:r>
                      <a:r>
                        <a:rPr kumimoji="0" 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  <a:sym typeface="Arial" pitchFamily="34" charset="0"/>
                        </a:rPr>
                        <a:t>kao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  <a:sym typeface="Arial" pitchFamily="34" charset="0"/>
                        </a:rPr>
                        <a:t> </a:t>
                      </a:r>
                      <a:r>
                        <a:rPr kumimoji="0" lang="en-US" sz="1400" u="sng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  <a:sym typeface="Arial" pitchFamily="34" charset="0"/>
                        </a:rPr>
                        <a:t>članovi</a:t>
                      </a:r>
                      <a:r>
                        <a:rPr kumimoji="0" lang="en-US" sz="1400" u="sng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  <a:sym typeface="Arial" pitchFamily="34" charset="0"/>
                        </a:rPr>
                        <a:t> </a:t>
                      </a:r>
                      <a:r>
                        <a:rPr kumimoji="0" lang="en-US" sz="1400" u="sng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  <a:sym typeface="Arial" pitchFamily="34" charset="0"/>
                        </a:rPr>
                        <a:t>skupine</a:t>
                      </a:r>
                      <a:r>
                        <a:rPr kumimoji="0" lang="en-US" sz="1400" u="sng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  <a:sym typeface="Arial" pitchFamily="34" charset="0"/>
                        </a:rPr>
                        <a:t> 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  <a:sym typeface="Arial" pitchFamily="34" charset="0"/>
                        </a:rPr>
                        <a:t>u </a:t>
                      </a:r>
                      <a:r>
                        <a:rPr kumimoji="0" 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  <a:sym typeface="Arial" pitchFamily="34" charset="0"/>
                        </a:rPr>
                        <a:t>posljednja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  <a:sym typeface="Arial" pitchFamily="34" charset="0"/>
                        </a:rPr>
                        <a:t> </a:t>
                      </a:r>
                      <a:r>
                        <a:rPr kumimoji="0" 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  <a:sym typeface="Arial" pitchFamily="34" charset="0"/>
                        </a:rPr>
                        <a:t>četiri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  <a:sym typeface="Arial" pitchFamily="34" charset="0"/>
                        </a:rPr>
                        <a:t> </a:t>
                      </a:r>
                      <a:r>
                        <a:rPr kumimoji="0" 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  <a:sym typeface="Arial" pitchFamily="34" charset="0"/>
                        </a:rPr>
                        <a:t>razreda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  <a:sym typeface="Arial" pitchFamily="34" charset="0"/>
                        </a:rPr>
                        <a:t> </a:t>
                      </a:r>
                      <a:r>
                        <a:rPr kumimoji="0" 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  <a:sym typeface="Arial" pitchFamily="34" charset="0"/>
                        </a:rPr>
                        <a:t>osnovnog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  <a:sym typeface="Arial" pitchFamily="34" charset="0"/>
                        </a:rPr>
                        <a:t> </a:t>
                      </a:r>
                      <a:r>
                        <a:rPr kumimoji="0" 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  <a:sym typeface="Arial" pitchFamily="34" charset="0"/>
                        </a:rPr>
                        <a:t>obrazovanja</a:t>
                      </a:r>
                      <a:r>
                        <a:rPr kumimoji="0" lang="hr-HR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  <a:sym typeface="Arial" pitchFamily="34" charset="0"/>
                        </a:rPr>
                        <a:t> (5. – 8. raz.)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Calibri" pitchFamily="34" charset="0"/>
                        <a:ea typeface="Verdana" pitchFamily="34" charset="0"/>
                        <a:cs typeface="Calibri" pitchFamily="34" charset="0"/>
                        <a:sym typeface="Arial" pitchFamily="34" charset="0"/>
                      </a:endParaRPr>
                    </a:p>
                  </a:txBody>
                  <a:tcPr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F5F5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3 </a:t>
                      </a:r>
                      <a:r>
                        <a:rPr kumimoji="0" lang="en-US" sz="1400" b="1" u="none" strike="noStrike" cap="none" normalizeH="0" baseline="0" dirty="0" err="1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boda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SimSun" pitchFamily="2" charset="-122"/>
                        <a:cs typeface="Calibri" pitchFamily="34" charset="0"/>
                      </a:endParaRPr>
                    </a:p>
                  </a:txBody>
                  <a:tcPr marT="45715" marB="45715" anchor="ctr" horzOverflow="overflow"/>
                </a:tc>
              </a:tr>
              <a:tr h="969385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F5F5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err="1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Drugo</a:t>
                      </a: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osvojeno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mjesto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1400" u="sng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kao</a:t>
                      </a:r>
                      <a:r>
                        <a:rPr kumimoji="0" lang="en-US" sz="1400" u="sng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1400" u="sng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pojedinci</a:t>
                      </a:r>
                      <a:r>
                        <a:rPr kumimoji="0" lang="en-US" sz="1400" u="sng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1400" u="sng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ili</a:t>
                      </a:r>
                      <a:r>
                        <a:rPr kumimoji="0" lang="en-US" sz="1400" u="sng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1400" u="sng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članovi</a:t>
                      </a:r>
                      <a:r>
                        <a:rPr kumimoji="0" lang="en-US" sz="1400" u="sng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1400" u="sng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skupine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 u </a:t>
                      </a:r>
                      <a:r>
                        <a:rPr kumimoji="0" 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posljednja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četiri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razreda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osnovnog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obrazovanja</a:t>
                      </a:r>
                      <a:endParaRPr kumimoji="0" lang="hr-HR" sz="1400" u="none" strike="noStrike" cap="none" normalizeH="0" baseline="0" dirty="0" smtClean="0">
                        <a:ln>
                          <a:noFill/>
                        </a:ln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F5F5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 (</a:t>
                      </a:r>
                      <a:r>
                        <a:rPr kumimoji="0" lang="hr-HR" sz="14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5.- 8. raz</a:t>
                      </a:r>
                      <a:r>
                        <a:rPr kumimoji="0" lang="hr-HR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.)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Calibri" pitchFamily="34" charset="0"/>
                        <a:ea typeface="Verdana" pitchFamily="34" charset="0"/>
                        <a:cs typeface="Calibri" pitchFamily="34" charset="0"/>
                      </a:endParaRPr>
                    </a:p>
                  </a:txBody>
                  <a:tcPr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F5F5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1400" b="1" u="none" strike="noStrike" cap="none" normalizeH="0" baseline="0" dirty="0" err="1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boda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SimSun" pitchFamily="2" charset="-122"/>
                        <a:cs typeface="Calibri" pitchFamily="34" charset="0"/>
                      </a:endParaRPr>
                    </a:p>
                  </a:txBody>
                  <a:tcPr marT="45715" marB="45715" anchor="ctr" horzOverflow="overflow"/>
                </a:tc>
              </a:tr>
              <a:tr h="1000513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F5F5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err="1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  <a:sym typeface="Arial" pitchFamily="34" charset="0"/>
                        </a:rPr>
                        <a:t>Treće</a:t>
                      </a: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  <a:sym typeface="Arial" pitchFamily="34" charset="0"/>
                        </a:rPr>
                        <a:t> </a:t>
                      </a:r>
                      <a:r>
                        <a:rPr kumimoji="0" 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  <a:sym typeface="Arial" pitchFamily="34" charset="0"/>
                        </a:rPr>
                        <a:t>osvojeno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  <a:sym typeface="Arial" pitchFamily="34" charset="0"/>
                        </a:rPr>
                        <a:t> </a:t>
                      </a:r>
                      <a:r>
                        <a:rPr kumimoji="0" 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  <a:sym typeface="Arial" pitchFamily="34" charset="0"/>
                        </a:rPr>
                        <a:t>mjesto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  <a:sym typeface="Arial" pitchFamily="34" charset="0"/>
                        </a:rPr>
                        <a:t> </a:t>
                      </a:r>
                      <a:r>
                        <a:rPr kumimoji="0" lang="en-US" sz="1400" u="sng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  <a:sym typeface="Arial" pitchFamily="34" charset="0"/>
                        </a:rPr>
                        <a:t>kao</a:t>
                      </a:r>
                      <a:r>
                        <a:rPr kumimoji="0" lang="en-US" sz="1400" u="sng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  <a:sym typeface="Arial" pitchFamily="34" charset="0"/>
                        </a:rPr>
                        <a:t> </a:t>
                      </a:r>
                      <a:r>
                        <a:rPr kumimoji="0" lang="en-US" sz="1400" u="sng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  <a:sym typeface="Arial" pitchFamily="34" charset="0"/>
                        </a:rPr>
                        <a:t>pojedinci</a:t>
                      </a:r>
                      <a:r>
                        <a:rPr kumimoji="0" lang="en-US" sz="1400" u="sng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  <a:sym typeface="Arial" pitchFamily="34" charset="0"/>
                        </a:rPr>
                        <a:t> </a:t>
                      </a:r>
                      <a:r>
                        <a:rPr kumimoji="0" lang="en-US" sz="1400" u="sng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  <a:sym typeface="Arial" pitchFamily="34" charset="0"/>
                        </a:rPr>
                        <a:t>ili</a:t>
                      </a:r>
                      <a:r>
                        <a:rPr kumimoji="0" lang="en-US" sz="1400" u="sng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  <a:sym typeface="Arial" pitchFamily="34" charset="0"/>
                        </a:rPr>
                        <a:t> </a:t>
                      </a:r>
                      <a:r>
                        <a:rPr kumimoji="0" lang="en-US" sz="1400" u="sng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  <a:sym typeface="Arial" pitchFamily="34" charset="0"/>
                        </a:rPr>
                        <a:t>članovi</a:t>
                      </a:r>
                      <a:r>
                        <a:rPr kumimoji="0" lang="en-US" sz="1400" u="sng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  <a:sym typeface="Arial" pitchFamily="34" charset="0"/>
                        </a:rPr>
                        <a:t> </a:t>
                      </a:r>
                      <a:r>
                        <a:rPr kumimoji="0" lang="en-US" sz="1400" u="sng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  <a:sym typeface="Arial" pitchFamily="34" charset="0"/>
                        </a:rPr>
                        <a:t>skupine</a:t>
                      </a:r>
                      <a:r>
                        <a:rPr kumimoji="0" lang="hr-HR" sz="1400" u="sng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  <a:sym typeface="Arial" pitchFamily="34" charset="0"/>
                        </a:rPr>
                        <a:t> 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  <a:sym typeface="Arial" pitchFamily="34" charset="0"/>
                        </a:rPr>
                        <a:t>u </a:t>
                      </a:r>
                      <a:r>
                        <a:rPr kumimoji="0" 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  <a:sym typeface="Arial" pitchFamily="34" charset="0"/>
                        </a:rPr>
                        <a:t>posljednja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  <a:sym typeface="Arial" pitchFamily="34" charset="0"/>
                        </a:rPr>
                        <a:t> </a:t>
                      </a:r>
                      <a:r>
                        <a:rPr kumimoji="0" 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  <a:sym typeface="Arial" pitchFamily="34" charset="0"/>
                        </a:rPr>
                        <a:t>četiri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  <a:sym typeface="Arial" pitchFamily="34" charset="0"/>
                        </a:rPr>
                        <a:t> </a:t>
                      </a:r>
                      <a:r>
                        <a:rPr kumimoji="0" 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  <a:sym typeface="Arial" pitchFamily="34" charset="0"/>
                        </a:rPr>
                        <a:t>razreda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  <a:sym typeface="Arial" pitchFamily="34" charset="0"/>
                        </a:rPr>
                        <a:t> </a:t>
                      </a:r>
                      <a:r>
                        <a:rPr kumimoji="0" 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  <a:sym typeface="Arial" pitchFamily="34" charset="0"/>
                        </a:rPr>
                        <a:t>osnovnog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  <a:sym typeface="Arial" pitchFamily="34" charset="0"/>
                        </a:rPr>
                        <a:t> </a:t>
                      </a:r>
                      <a:r>
                        <a:rPr kumimoji="0" 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  <a:sym typeface="Arial" pitchFamily="34" charset="0"/>
                        </a:rPr>
                        <a:t>obrazovanja</a:t>
                      </a:r>
                      <a:endParaRPr kumimoji="0" lang="hr-HR" sz="1400" u="none" strike="noStrike" cap="none" normalizeH="0" baseline="0" dirty="0" smtClean="0">
                        <a:ln>
                          <a:noFill/>
                        </a:ln>
                        <a:effectLst/>
                        <a:latin typeface="Calibri" pitchFamily="34" charset="0"/>
                        <a:cs typeface="Calibri" pitchFamily="34" charset="0"/>
                        <a:sym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F5F5F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hr-HR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hr-HR" sz="14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(5.- 8. raz</a:t>
                      </a:r>
                      <a:r>
                        <a:rPr kumimoji="0" lang="hr-HR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.)</a:t>
                      </a:r>
                      <a:endParaRPr kumimoji="0" lang="en-US" sz="1400" u="none" strike="noStrike" cap="none" normalizeH="0" baseline="0" dirty="0" smtClean="0">
                        <a:ln>
                          <a:noFill/>
                        </a:ln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F5F5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Calibri" pitchFamily="34" charset="0"/>
                        <a:ea typeface="Verdana" pitchFamily="34" charset="0"/>
                        <a:cs typeface="Calibri" pitchFamily="34" charset="0"/>
                        <a:sym typeface="Arial" pitchFamily="34" charset="0"/>
                      </a:endParaRPr>
                    </a:p>
                  </a:txBody>
                  <a:tcPr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F5F5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 bod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SimSun" pitchFamily="2" charset="-122"/>
                        <a:cs typeface="Calibri" pitchFamily="34" charset="0"/>
                      </a:endParaRPr>
                    </a:p>
                  </a:txBody>
                  <a:tcPr marT="45715" marB="45715" anchor="ctr" horzOverflow="overflow"/>
                </a:tc>
              </a:tr>
            </a:tbl>
          </a:graphicData>
        </a:graphic>
      </p:graphicFrame>
      <p:sp>
        <p:nvSpPr>
          <p:cNvPr id="22532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ACC2D2F-A982-4C62-9E1D-A894D07C3988}" type="slidenum">
              <a:rPr lang="en-US" smtClean="0">
                <a:solidFill>
                  <a:srgbClr val="1D538B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smtClean="0">
              <a:solidFill>
                <a:srgbClr val="1D538B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24355FB-16E7-47E7-8216-F6BB125F7819}" type="datetime1">
              <a:rPr lang="hr-HR"/>
              <a:pPr>
                <a:defRPr/>
              </a:pPr>
              <a:t>23.4.2013.</a:t>
            </a:fld>
            <a:endParaRPr lang="en-US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Latn-RS"/>
              <a:t>Vedrana Banda, dipl.pedagog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332656"/>
            <a:ext cx="8001000" cy="4921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Latn-RS" altLang="en-US" sz="1800" dirty="0" smtClean="0">
                <a:solidFill>
                  <a:schemeClr val="accent1">
                    <a:satMod val="150000"/>
                  </a:schemeClr>
                </a:solidFill>
                <a:sym typeface="Arial" charset="0"/>
              </a:rPr>
              <a:t/>
            </a:r>
            <a:br>
              <a:rPr lang="sr-Latn-RS" altLang="en-US" sz="1800" dirty="0" smtClean="0">
                <a:solidFill>
                  <a:schemeClr val="accent1">
                    <a:satMod val="150000"/>
                  </a:schemeClr>
                </a:solidFill>
                <a:sym typeface="Arial" charset="0"/>
              </a:rPr>
            </a:br>
            <a:r>
              <a:rPr lang="sr-Latn-RS" altLang="en-US" sz="2200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  <a:sym typeface="Arial" charset="0"/>
              </a:rPr>
              <a:t>VREDNOVANJE REZULTATA POSTIGNUTIH NA </a:t>
            </a:r>
            <a:r>
              <a:rPr lang="sr-Latn-RS" altLang="en-US" sz="2700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  <a:sym typeface="Arial" charset="0"/>
              </a:rPr>
              <a:t/>
            </a:r>
            <a:br>
              <a:rPr lang="sr-Latn-RS" altLang="en-US" sz="2700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  <a:sym typeface="Arial" charset="0"/>
              </a:rPr>
            </a:br>
            <a:r>
              <a:rPr lang="sr-Latn-RS" altLang="en-US" sz="3100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  <a:sym typeface="Arial" charset="0"/>
              </a:rPr>
              <a:t>SPORTSKIM</a:t>
            </a:r>
            <a:r>
              <a:rPr lang="hr-HR" altLang="en-US" sz="3100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  <a:sym typeface="Arial" charset="0"/>
              </a:rPr>
              <a:t> </a:t>
            </a:r>
            <a:r>
              <a:rPr lang="sr-Latn-RS" altLang="en-US" sz="3100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  <a:sym typeface="Arial" charset="0"/>
              </a:rPr>
              <a:t>NATJECANJIMA</a:t>
            </a:r>
            <a:endParaRPr lang="sr-Latn-RS" altLang="en-US" sz="1800" dirty="0" smtClean="0">
              <a:solidFill>
                <a:schemeClr val="accent1">
                  <a:satMod val="1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  <a:sym typeface="Arial" charset="0"/>
            </a:endParaRPr>
          </a:p>
        </p:txBody>
      </p:sp>
      <p:graphicFrame>
        <p:nvGraphicFramePr>
          <p:cNvPr id="2" name="Group 3"/>
          <p:cNvGraphicFramePr>
            <a:graphicFrameLocks noGrp="1"/>
          </p:cNvGraphicFramePr>
          <p:nvPr>
            <p:ph type="tbl" idx="1"/>
          </p:nvPr>
        </p:nvGraphicFramePr>
        <p:xfrm>
          <a:off x="467544" y="1556792"/>
          <a:ext cx="7985125" cy="4668839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649537"/>
                <a:gridCol w="2667000"/>
                <a:gridCol w="2668588"/>
              </a:tblGrid>
              <a:tr h="11890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F5F5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u="none" strike="noStrike" cap="none" normalizeH="0" baseline="0" dirty="0" smtClean="0">
                        <a:ln>
                          <a:noFill/>
                        </a:ln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F5F5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Vrsta</a:t>
                      </a: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natjecanja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F5F5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F5F5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Opis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F5F5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Broj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bodova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koji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 se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dodaju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na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broj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bodova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koji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 je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utvrđen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tijekom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postupka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vrednovanja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Calibri" pitchFamily="34" charset="0"/>
                      </a:endParaRPr>
                    </a:p>
                  </a:txBody>
                  <a:tcPr horzOverflow="overflow"/>
                </a:tc>
              </a:tr>
              <a:tr h="1160463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F5F5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Natjecanja</a:t>
                      </a:r>
                      <a:r>
                        <a:rPr kumimoji="0" lang="hr-HR" sz="18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školskih</a:t>
                      </a:r>
                      <a:r>
                        <a:rPr kumimoji="0" lang="hr-HR" sz="18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  </a:t>
                      </a: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sportskih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društava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SimSun" pitchFamily="2" charset="-122"/>
                        <a:cs typeface="Calibri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F5F5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Učenici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koji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su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na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državnom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ili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međunarodnom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natjecanju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1600" u="sng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kao</a:t>
                      </a:r>
                      <a:r>
                        <a:rPr kumimoji="0" lang="en-US" sz="1600" u="sng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1600" u="sng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članovi</a:t>
                      </a:r>
                      <a:r>
                        <a:rPr kumimoji="0" lang="en-US" sz="1600" u="sng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1600" u="sng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ekipe</a:t>
                      </a:r>
                      <a:r>
                        <a:rPr kumimoji="0" lang="en-US" sz="1600" u="sng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osvojili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1600" b="1" u="none" strike="noStrike" cap="none" normalizeH="0" baseline="0" dirty="0" err="1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prvo</a:t>
                      </a: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1600" b="1" u="none" strike="noStrike" cap="none" normalizeH="0" baseline="0" dirty="0" err="1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mjesto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Verdana" pitchFamily="34" charset="0"/>
                        <a:cs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F5F5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u="none" strike="noStrike" cap="none" normalizeH="0" baseline="0" dirty="0" smtClean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F5F5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3 </a:t>
                      </a: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boda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SimSun" pitchFamily="2" charset="-122"/>
                        <a:cs typeface="Calibri" pitchFamily="34" charset="0"/>
                      </a:endParaRPr>
                    </a:p>
                  </a:txBody>
                  <a:tcPr horzOverflow="overflow"/>
                </a:tc>
              </a:tr>
              <a:tr h="1158875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F5F5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Učenici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koji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su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na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državnom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ili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međunarodnom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natjecanju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1600" u="sng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kao</a:t>
                      </a:r>
                      <a:r>
                        <a:rPr kumimoji="0" lang="en-US" sz="1600" u="sng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1600" u="sng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članovi</a:t>
                      </a:r>
                      <a:r>
                        <a:rPr kumimoji="0" lang="en-US" sz="1600" u="sng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1600" u="sng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ekipe</a:t>
                      </a:r>
                      <a:r>
                        <a:rPr kumimoji="0" lang="en-US" sz="1600" u="sng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osvojili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1600" b="1" u="none" strike="noStrike" cap="none" normalizeH="0" baseline="0" dirty="0" err="1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drugo</a:t>
                      </a: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1600" b="1" u="none" strike="noStrike" cap="none" normalizeH="0" baseline="0" dirty="0" err="1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mjesto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Verdana" pitchFamily="34" charset="0"/>
                        <a:cs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F5F5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u="none" strike="noStrike" cap="none" normalizeH="0" baseline="0" dirty="0" smtClean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F5F5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2 </a:t>
                      </a: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boda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SimSun" pitchFamily="2" charset="-122"/>
                        <a:cs typeface="Calibri" pitchFamily="34" charset="0"/>
                      </a:endParaRPr>
                    </a:p>
                  </a:txBody>
                  <a:tcPr horzOverflow="overflow"/>
                </a:tc>
              </a:tr>
              <a:tr h="1160463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F5F5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Učenici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koji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su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na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državnom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ili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međunarodnom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natjecanju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1600" u="sng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kao</a:t>
                      </a:r>
                      <a:r>
                        <a:rPr kumimoji="0" lang="en-US" sz="1600" u="sng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1600" u="sng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članovi</a:t>
                      </a:r>
                      <a:r>
                        <a:rPr kumimoji="0" lang="en-US" sz="1600" u="sng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1600" u="sng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ekipe</a:t>
                      </a:r>
                      <a:r>
                        <a:rPr kumimoji="0" lang="en-US" sz="1600" u="sng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osvojili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1600" b="1" u="none" strike="noStrike" cap="none" normalizeH="0" baseline="0" dirty="0" err="1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treće</a:t>
                      </a: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1600" b="1" u="none" strike="noStrike" cap="none" normalizeH="0" baseline="0" dirty="0" err="1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mjesto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Verdana" pitchFamily="34" charset="0"/>
                        <a:cs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F5F5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u="none" strike="noStrike" cap="none" normalizeH="0" baseline="0" dirty="0" smtClean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F5F5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1 bod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SimSun" pitchFamily="2" charset="-122"/>
                        <a:cs typeface="Calibri" pitchFamily="34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23556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A176809-9A23-454E-93DF-F3BB86EF45C3}" type="slidenum">
              <a:rPr lang="en-US" smtClean="0">
                <a:solidFill>
                  <a:srgbClr val="1D538B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smtClean="0">
              <a:solidFill>
                <a:srgbClr val="1D538B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F501B46-BBD5-407E-8FDD-A5D251E0B5AA}" type="datetime1">
              <a:rPr lang="hr-HR"/>
              <a:pPr>
                <a:defRPr/>
              </a:pPr>
              <a:t>23.4.2013.</a:t>
            </a:fld>
            <a:endParaRPr lang="en-US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Latn-RS"/>
              <a:t>Vedrana Banda, dipl.pedagog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altLang="en-US" sz="2400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VREDNOVANJE STATUSA </a:t>
            </a:r>
            <a:r>
              <a:rPr lang="hr-HR" altLang="en-US" sz="2800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KATEGORIZIRANOG SPORTAŠA</a:t>
            </a:r>
            <a:endParaRPr lang="hr-HR" altLang="en-US" sz="2400" dirty="0" smtClean="0">
              <a:solidFill>
                <a:schemeClr val="accent1">
                  <a:satMod val="1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579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1A29793-F548-4BB9-894E-F0FDCC4A5828}" type="slidenum">
              <a:rPr lang="en-US" smtClean="0">
                <a:solidFill>
                  <a:srgbClr val="1D538B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smtClean="0">
              <a:solidFill>
                <a:srgbClr val="1D538B"/>
              </a:solidFill>
              <a:latin typeface="Arial" charset="0"/>
              <a:cs typeface="Arial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438912" indent="-320040" algn="ctr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 err="1" smtClean="0">
                <a:solidFill>
                  <a:srgbClr val="002060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Kandidatima</a:t>
            </a:r>
            <a:r>
              <a:rPr lang="en-US" sz="2400" dirty="0" smtClean="0">
                <a:solidFill>
                  <a:srgbClr val="002060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koji</a:t>
            </a:r>
            <a:r>
              <a:rPr lang="en-US" sz="2400" dirty="0" smtClean="0">
                <a:solidFill>
                  <a:srgbClr val="002060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su</a:t>
            </a:r>
            <a:r>
              <a:rPr lang="en-US" sz="2400" dirty="0" smtClean="0">
                <a:solidFill>
                  <a:srgbClr val="002060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na</a:t>
            </a:r>
            <a:r>
              <a:rPr lang="en-US" sz="2400" dirty="0" smtClean="0">
                <a:solidFill>
                  <a:srgbClr val="002060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temelju</a:t>
            </a:r>
            <a:r>
              <a:rPr lang="en-US" sz="2400" dirty="0" smtClean="0">
                <a:solidFill>
                  <a:srgbClr val="002060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postignutih</a:t>
            </a:r>
            <a:r>
              <a:rPr lang="en-US" sz="2400" dirty="0" smtClean="0">
                <a:solidFill>
                  <a:srgbClr val="002060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sportskih</a:t>
            </a:r>
            <a:r>
              <a:rPr lang="en-US" sz="2400" dirty="0" smtClean="0">
                <a:solidFill>
                  <a:srgbClr val="002060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rezultata</a:t>
            </a:r>
            <a:r>
              <a:rPr lang="en-US" sz="2400" dirty="0" smtClean="0">
                <a:solidFill>
                  <a:srgbClr val="002060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ostvarili</a:t>
            </a:r>
            <a:r>
              <a:rPr lang="en-US" sz="2400" dirty="0" smtClean="0">
                <a:solidFill>
                  <a:srgbClr val="002060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Verdana" pitchFamily="34" charset="0"/>
                <a:cs typeface="Calibri" pitchFamily="34" charset="0"/>
              </a:rPr>
              <a:t>status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Verdana" pitchFamily="34" charset="0"/>
                <a:cs typeface="Calibri" pitchFamily="34" charset="0"/>
              </a:rPr>
              <a:t>kategoriziranoga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Verdana" pitchFamily="34" charset="0"/>
                <a:cs typeface="Calibri" pitchFamily="34" charset="0"/>
              </a:rPr>
              <a:t>sportaša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endParaRPr lang="hr-HR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Verdana" pitchFamily="34" charset="0"/>
              <a:cs typeface="Calibri" pitchFamily="34" charset="0"/>
            </a:endParaRPr>
          </a:p>
          <a:p>
            <a:pPr marL="438912" indent="-320040" algn="ctr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Verdana" pitchFamily="34" charset="0"/>
                <a:cs typeface="Calibri" pitchFamily="34" charset="0"/>
              </a:rPr>
              <a:t>od I. do VI.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Verdana" pitchFamily="34" charset="0"/>
                <a:cs typeface="Calibri" pitchFamily="34" charset="0"/>
              </a:rPr>
              <a:t>kategorije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pripadaju</a:t>
            </a:r>
            <a:r>
              <a:rPr lang="en-US" sz="2400" dirty="0" smtClean="0">
                <a:solidFill>
                  <a:srgbClr val="002060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dodatni</a:t>
            </a:r>
            <a:r>
              <a:rPr lang="en-US" sz="2400" dirty="0" smtClean="0">
                <a:solidFill>
                  <a:srgbClr val="002060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bodovi</a:t>
            </a:r>
            <a:r>
              <a:rPr lang="hr-HR" sz="2400" dirty="0" smtClean="0">
                <a:solidFill>
                  <a:srgbClr val="002060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:</a:t>
            </a:r>
            <a:endParaRPr lang="en-US" sz="2400" dirty="0" smtClean="0">
              <a:solidFill>
                <a:srgbClr val="002060"/>
              </a:solidFill>
              <a:latin typeface="Calibri" pitchFamily="34" charset="0"/>
              <a:ea typeface="Verdana" pitchFamily="34" charset="0"/>
              <a:cs typeface="Calibri" pitchFamily="34" charset="0"/>
            </a:endParaRPr>
          </a:p>
          <a:p>
            <a:pPr marL="438912" indent="-320040" algn="ctr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hr-HR" sz="2000" dirty="0" smtClean="0">
              <a:latin typeface="Calibri" pitchFamily="34" charset="0"/>
              <a:ea typeface="Verdana" pitchFamily="34" charset="0"/>
              <a:cs typeface="Calibri" pitchFamily="34" charset="0"/>
            </a:endParaRPr>
          </a:p>
          <a:p>
            <a:pPr marL="438912" indent="-320040" algn="ctr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000" dirty="0" smtClean="0">
              <a:latin typeface="Calibri" pitchFamily="34" charset="0"/>
              <a:ea typeface="Verdana" pitchFamily="34" charset="0"/>
              <a:cs typeface="Calibri" pitchFamily="34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vrhunskome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sportašu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I., II.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ili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III.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kategorije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pripadaju</a:t>
            </a:r>
            <a:r>
              <a:rPr lang="en-US" sz="2400" b="1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hr-H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Verdana" pitchFamily="34" charset="0"/>
                <a:cs typeface="Calibri" pitchFamily="34" charset="0"/>
              </a:rPr>
              <a:t>3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Verdana" pitchFamily="34" charset="0"/>
                <a:cs typeface="Calibri" pitchFamily="34" charset="0"/>
              </a:rPr>
              <a:t>boda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;</a:t>
            </a:r>
            <a:endParaRPr lang="hr-HR" sz="2400" dirty="0" smtClean="0">
              <a:latin typeface="Calibri" pitchFamily="34" charset="0"/>
              <a:ea typeface="Verdana" pitchFamily="34" charset="0"/>
              <a:cs typeface="Calibri" pitchFamily="34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en-US" sz="2400" dirty="0" smtClean="0">
              <a:latin typeface="Calibri" pitchFamily="34" charset="0"/>
              <a:ea typeface="Verdana" pitchFamily="34" charset="0"/>
              <a:cs typeface="Calibri" pitchFamily="34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vrsnome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sportašu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IV. </a:t>
            </a:r>
            <a:r>
              <a:rPr lang="hr-HR" sz="2400" dirty="0" err="1">
                <a:latin typeface="Calibri" pitchFamily="34" charset="0"/>
                <a:ea typeface="Verdana" pitchFamily="34" charset="0"/>
                <a:cs typeface="Calibri" pitchFamily="34" charset="0"/>
              </a:rPr>
              <a:t>k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ategorije</a:t>
            </a:r>
            <a:r>
              <a:rPr lang="hr-HR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i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hr-HR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darovitome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sportašu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V.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kategorije</a:t>
            </a:r>
            <a:r>
              <a:rPr lang="hr-HR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pripadaju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hr-H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Verdana" pitchFamily="34" charset="0"/>
                <a:cs typeface="Calibri" pitchFamily="34" charset="0"/>
              </a:rPr>
              <a:t>2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Verdana" pitchFamily="34" charset="0"/>
                <a:cs typeface="Calibri" pitchFamily="34" charset="0"/>
              </a:rPr>
              <a:t>boda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;</a:t>
            </a:r>
            <a:endParaRPr lang="hr-HR" sz="2400" dirty="0" smtClean="0">
              <a:latin typeface="Calibri" pitchFamily="34" charset="0"/>
              <a:ea typeface="Verdana" pitchFamily="34" charset="0"/>
              <a:cs typeface="Calibri" pitchFamily="34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en-US" sz="2400" dirty="0" smtClean="0">
              <a:latin typeface="Calibri" pitchFamily="34" charset="0"/>
              <a:ea typeface="Verdana" pitchFamily="34" charset="0"/>
              <a:cs typeface="Calibri" pitchFamily="34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darovitome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sportašu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VI.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kategorije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pripada</a:t>
            </a:r>
            <a:r>
              <a:rPr lang="en-US" sz="2400" b="1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hr-HR" sz="2400" b="1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hr-H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Verdana" pitchFamily="34" charset="0"/>
                <a:cs typeface="Calibri" pitchFamily="34" charset="0"/>
              </a:rPr>
              <a:t>1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Verdana" pitchFamily="34" charset="0"/>
                <a:cs typeface="Calibri" pitchFamily="34" charset="0"/>
              </a:rPr>
              <a:t> bod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2" name="Rezervirano mjesto datuma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A5D7FEF-A547-47F4-9393-9FBA227BE52E}" type="datetime1">
              <a:rPr lang="hr-HR"/>
              <a:pPr>
                <a:defRPr/>
              </a:pPr>
              <a:t>23.4.2013.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/>
              <a:t>Vedrana Banda, dipl.pedagog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Latn-RS" altLang="en-US" sz="3200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</a:t>
            </a:r>
            <a:r>
              <a:rPr lang="hr-HR" altLang="en-US" sz="3200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ODATNI ELEMENT VREDNOVANJA</a:t>
            </a:r>
            <a:endParaRPr lang="sr-Latn-RS" altLang="en-US" sz="4000" dirty="0" smtClean="0">
              <a:solidFill>
                <a:schemeClr val="accent1">
                  <a:satMod val="1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03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E51A11D-1319-4099-834E-5E560D732010}" type="slidenum">
              <a:rPr lang="en-US" smtClean="0">
                <a:solidFill>
                  <a:srgbClr val="1D538B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 smtClean="0">
              <a:solidFill>
                <a:srgbClr val="1D538B"/>
              </a:solidFill>
              <a:latin typeface="Arial" charset="0"/>
              <a:cs typeface="Arial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8313" y="1484313"/>
            <a:ext cx="8229600" cy="4625975"/>
          </a:xfrm>
        </p:spPr>
        <p:txBody>
          <a:bodyPr>
            <a:normAutofit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2400" b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Upis kandidata na temelju </a:t>
            </a:r>
            <a:r>
              <a:rPr lang="hr-HR" sz="2400" b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2400" b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ZAKONA O ZAŠTITI VOJNIH I CIVILNIH INVALIDA R</a:t>
            </a:r>
            <a:r>
              <a:rPr lang="hr-HR" sz="2400" b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ATA</a:t>
            </a:r>
            <a:endParaRPr lang="en-US" sz="2400" b="1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sz="2400" b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djeca civilnih invalida rata </a:t>
            </a:r>
            <a:r>
              <a:rPr lang="en-US" sz="2400" smtClean="0">
                <a:latin typeface="Calibri" pitchFamily="34" charset="0"/>
                <a:ea typeface="Calibri" pitchFamily="34" charset="0"/>
                <a:cs typeface="Calibri" pitchFamily="34" charset="0"/>
              </a:rPr>
              <a:t>čije je oštećenje organizma nastalo pod okolnostima iz članka 8. Zakona o zaštiti vojnih i civilnih invalida rata (N. N., br. 33/92., 57/92., 77/92., 58/93., 02/94., 76/94., 108/95., 82/01. i 103/03.);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sz="2400" b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djeca mirnodopskih vojnih i civilnih invalida rata I. skupine sa 100% oštećenja organizma </a:t>
            </a:r>
            <a:r>
              <a:rPr lang="en-US" sz="2400" smtClean="0">
                <a:latin typeface="Calibri" pitchFamily="34" charset="0"/>
                <a:ea typeface="Calibri" pitchFamily="34" charset="0"/>
                <a:cs typeface="Calibri" pitchFamily="34" charset="0"/>
              </a:rPr>
              <a:t>čije je oštećenje organizma nastalo pod okolnostima iz članka 6., 7. i 8. navedenoga zakona;</a:t>
            </a:r>
          </a:p>
        </p:txBody>
      </p:sp>
      <p:sp>
        <p:nvSpPr>
          <p:cNvPr id="2" name="Rezervirano mjesto datuma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16B49DD-5242-4556-88C9-67AAF613F4ED}" type="datetime1">
              <a:rPr lang="hr-HR"/>
              <a:pPr>
                <a:defRPr/>
              </a:pPr>
              <a:t>23.4.2013.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/>
              <a:t>Vedrana Banda, dipl.pedagog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Latn-RS" altLang="en-US" sz="3600" dirty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</a:t>
            </a:r>
            <a:r>
              <a:rPr lang="hr-HR" altLang="en-US" sz="3600" dirty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ODATNI ELEMENT VREDNOVANJA</a:t>
            </a:r>
            <a:endParaRPr lang="sr-Latn-RS" altLang="en-US" sz="3400" dirty="0" smtClean="0">
              <a:solidFill>
                <a:schemeClr val="accent1"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7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9CB4C10-A6C5-45DC-8005-A8C2DFDE1BCD}" type="slidenum">
              <a:rPr lang="en-US" smtClean="0">
                <a:solidFill>
                  <a:srgbClr val="1D538B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 smtClean="0">
              <a:solidFill>
                <a:srgbClr val="1D538B"/>
              </a:solidFill>
              <a:latin typeface="Arial" charset="0"/>
              <a:cs typeface="Arial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UPIS KANDIDATA S TEŠKOĆAMA</a:t>
            </a:r>
            <a:endParaRPr lang="hr-HR" sz="2800" b="1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Kandidat s teškoćama u razvoju</a:t>
            </a: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smtClean="0">
                <a:latin typeface="Calibri" pitchFamily="34" charset="0"/>
                <a:ea typeface="Calibri" pitchFamily="34" charset="0"/>
                <a:cs typeface="Calibri" pitchFamily="34" charset="0"/>
              </a:rPr>
              <a:t>ima pravo </a:t>
            </a:r>
            <a:r>
              <a:rPr lang="en-US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izravnoga upisa </a:t>
            </a:r>
            <a:r>
              <a:rPr lang="en-US" sz="2400" smtClean="0">
                <a:latin typeface="Calibri" pitchFamily="34" charset="0"/>
                <a:ea typeface="Calibri" pitchFamily="34" charset="0"/>
                <a:cs typeface="Calibri" pitchFamily="34" charset="0"/>
              </a:rPr>
              <a:t>u programe obrazovanja za koje posjeduje </a:t>
            </a:r>
            <a:r>
              <a:rPr lang="en-US" sz="2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stručno mišljenje </a:t>
            </a:r>
            <a:r>
              <a:rPr lang="hr-HR" sz="2400" u="sng" smtClean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US" sz="2400" u="sng" smtClean="0">
                <a:latin typeface="Calibri" pitchFamily="34" charset="0"/>
                <a:ea typeface="Calibri" pitchFamily="34" charset="0"/>
                <a:cs typeface="Calibri" pitchFamily="34" charset="0"/>
              </a:rPr>
              <a:t>lužbe za profesionalno usmjeravanje Hrvatskoga zavoda za zapošljavanje</a:t>
            </a:r>
            <a:r>
              <a:rPr lang="hr-HR" sz="240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400" smtClean="0">
                <a:latin typeface="Calibri" pitchFamily="34" charset="0"/>
                <a:ea typeface="Calibri" pitchFamily="34" charset="0"/>
                <a:cs typeface="Calibri" pitchFamily="34" charset="0"/>
              </a:rPr>
              <a:t>te ako </a:t>
            </a:r>
            <a:r>
              <a:rPr lang="en-US" sz="2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zadovolj</a:t>
            </a:r>
            <a:r>
              <a:rPr lang="hr-HR" sz="2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 na ispitu sposobnosti i darovitosti</a:t>
            </a:r>
            <a:r>
              <a:rPr lang="en-US" sz="2400" smtClean="0">
                <a:latin typeface="Calibri" pitchFamily="34" charset="0"/>
                <a:ea typeface="Calibri" pitchFamily="34" charset="0"/>
                <a:cs typeface="Calibri" pitchFamily="34" charset="0"/>
              </a:rPr>
              <a:t> u školama u kojima je to uvjet za upis.</a:t>
            </a:r>
            <a:endParaRPr lang="hr-HR" sz="240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endParaRPr lang="en-US" sz="240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Kandidatima sa zdravstvenim teškoćama</a:t>
            </a: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hr-HR" sz="240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smtClean="0">
                <a:latin typeface="Calibri" pitchFamily="34" charset="0"/>
                <a:ea typeface="Calibri" pitchFamily="34" charset="0"/>
                <a:cs typeface="Calibri" pitchFamily="34" charset="0"/>
              </a:rPr>
              <a:t>dodaju se </a:t>
            </a:r>
            <a:r>
              <a:rPr lang="hr-HR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 boda </a:t>
            </a:r>
            <a:r>
              <a:rPr lang="en-US" sz="2400" smtClean="0">
                <a:latin typeface="Calibri" pitchFamily="34" charset="0"/>
                <a:ea typeface="Calibri" pitchFamily="34" charset="0"/>
                <a:cs typeface="Calibri" pitchFamily="34" charset="0"/>
              </a:rPr>
              <a:t>na broj bodova koji je utvrđen tijekom postupka vrednovanja za programe obrazovanja za koje posjeduje </a:t>
            </a:r>
            <a:r>
              <a:rPr lang="en-US" sz="2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stručno mišljenje </a:t>
            </a:r>
            <a:r>
              <a:rPr lang="hr-HR" sz="2400" u="sng" smtClean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US" sz="2400" u="sng" smtClean="0">
                <a:latin typeface="Calibri" pitchFamily="34" charset="0"/>
                <a:ea typeface="Calibri" pitchFamily="34" charset="0"/>
                <a:cs typeface="Calibri" pitchFamily="34" charset="0"/>
              </a:rPr>
              <a:t>lužbe za profesionalno usmjeravanje Hrvatskoga zavoda za zapošljavanje</a:t>
            </a:r>
            <a:r>
              <a:rPr lang="en-US" sz="2400" smtClean="0"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</a:p>
        </p:txBody>
      </p:sp>
      <p:sp>
        <p:nvSpPr>
          <p:cNvPr id="2" name="Rezervirano mjesto datuma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514509E-DD6A-4E54-9858-CB29B0DEBD00}" type="datetime1">
              <a:rPr lang="hr-HR"/>
              <a:pPr>
                <a:defRPr/>
              </a:pPr>
              <a:t>23.4.2013.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/>
              <a:t>Vedrana Banda, dipl.pedagog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Latn-RS" altLang="en-US" sz="3200" dirty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</a:t>
            </a:r>
            <a:r>
              <a:rPr lang="hr-HR" altLang="en-US" sz="3200" dirty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ODATNI ELEMENT VREDNOVANJA</a:t>
            </a:r>
            <a:endParaRPr lang="en-US" sz="3200" dirty="0" smtClean="0">
              <a:solidFill>
                <a:schemeClr val="accent1">
                  <a:satMod val="150000"/>
                </a:schemeClr>
              </a:solidFill>
              <a:latin typeface="Times New Roman" pitchFamily="18" charset="0"/>
              <a:cs typeface="Times New Roman" pitchFamily="18" charset="0"/>
              <a:sym typeface="Arial" charset="0"/>
            </a:endParaRPr>
          </a:p>
        </p:txBody>
      </p:sp>
      <p:sp>
        <p:nvSpPr>
          <p:cNvPr id="2765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1E6263B-4441-4EAA-B337-80EE5D070A33}" type="slidenum">
              <a:rPr lang="en-US" smtClean="0">
                <a:solidFill>
                  <a:srgbClr val="1D538B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 smtClean="0">
              <a:solidFill>
                <a:srgbClr val="1D538B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>
              <a:buSzPct val="100000"/>
              <a:buFont typeface="Wingdings" pitchFamily="2" charset="2"/>
              <a:buChar char="ü"/>
            </a:pPr>
            <a:r>
              <a:rPr lang="en-US" sz="1900" smtClean="0">
                <a:latin typeface="Calibri" pitchFamily="34" charset="0"/>
                <a:ea typeface="Calibri" pitchFamily="34" charset="0"/>
                <a:cs typeface="Calibri" pitchFamily="34" charset="0"/>
              </a:rPr>
              <a:t>Kandidatu koji živi </a:t>
            </a:r>
            <a:r>
              <a:rPr lang="en-US" sz="1900" b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u otežanim uvjetima uzrokovanim ekonomskim, socijalnim te odgojnim čimbenicima </a:t>
            </a:r>
            <a:r>
              <a:rPr lang="hr-HR" sz="1900" b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- </a:t>
            </a:r>
            <a:r>
              <a:rPr lang="en-US" sz="1900" smtClean="0">
                <a:latin typeface="Calibri" pitchFamily="34" charset="0"/>
                <a:ea typeface="Calibri" pitchFamily="34" charset="0"/>
                <a:cs typeface="Calibri" pitchFamily="34" charset="0"/>
              </a:rPr>
              <a:t>koji su mogli utjecati na uspjeh u osnovnoj školi, </a:t>
            </a:r>
            <a:r>
              <a:rPr lang="en-US" sz="19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dodaje se </a:t>
            </a:r>
            <a:r>
              <a:rPr lang="hr-HR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1 </a:t>
            </a:r>
            <a:r>
              <a:rPr lang="en-US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bod</a:t>
            </a:r>
            <a:r>
              <a:rPr lang="hr-HR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9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na broj bodova koji je utvrđen tijekom postupka vrjednovanja</a:t>
            </a:r>
            <a:r>
              <a:rPr lang="en-US" sz="1900" u="sng" smtClean="0"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  <a:endParaRPr lang="hr-HR" sz="1900" u="sng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hr-HR" sz="19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hr-HR" sz="1900" b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Otežani uvjeti uzrokovani ekonomskim, socijalnim te odgojnim čimbenicima </a:t>
            </a:r>
            <a:r>
              <a:rPr lang="hr-HR" sz="1900" smtClean="0">
                <a:latin typeface="Calibri" pitchFamily="34" charset="0"/>
                <a:ea typeface="Calibri" pitchFamily="34" charset="0"/>
                <a:cs typeface="Calibri" pitchFamily="34" charset="0"/>
              </a:rPr>
              <a:t>koji su mogli utjecati na uspjeh kandidata u osnovnoj školi jesu, </a:t>
            </a:r>
          </a:p>
          <a:p>
            <a:pPr eaLnBrk="1" hangingPunct="1">
              <a:buFont typeface="Wingdings" pitchFamily="2" charset="2"/>
              <a:buNone/>
            </a:pPr>
            <a:r>
              <a:rPr lang="hr-HR" sz="1900" smtClean="0">
                <a:latin typeface="Calibri" pitchFamily="34" charset="0"/>
                <a:ea typeface="Calibri" pitchFamily="34" charset="0"/>
                <a:cs typeface="Calibri" pitchFamily="34" charset="0"/>
              </a:rPr>
              <a:t>ako kandidat:</a:t>
            </a:r>
          </a:p>
          <a:p>
            <a:pPr eaLnBrk="1" hangingPunct="1">
              <a:buFont typeface="Wingdings" pitchFamily="2" charset="2"/>
              <a:buNone/>
            </a:pPr>
            <a:endParaRPr lang="hr-HR" sz="190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hr-HR" sz="2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živi uz </a:t>
            </a:r>
            <a:r>
              <a:rPr lang="hr-HR" sz="2200" smtClean="0">
                <a:latin typeface="Calibri" pitchFamily="34" charset="0"/>
                <a:ea typeface="Calibri" pitchFamily="34" charset="0"/>
                <a:cs typeface="Calibri" pitchFamily="34" charset="0"/>
              </a:rPr>
              <a:t>jednoga i/ili oba roditelja </a:t>
            </a:r>
            <a:r>
              <a:rPr lang="hr-HR" sz="2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s dugotrajnom teškom bolesti</a:t>
            </a:r>
            <a:r>
              <a:rPr lang="hr-HR" sz="2200" smtClean="0">
                <a:latin typeface="Calibri" pitchFamily="34" charset="0"/>
                <a:ea typeface="Calibri" pitchFamily="34" charset="0"/>
                <a:cs typeface="Calibri" pitchFamily="34" charset="0"/>
              </a:rPr>
              <a:t>; </a:t>
            </a:r>
          </a:p>
          <a:p>
            <a:pPr eaLnBrk="1" hangingPunct="1">
              <a:buFont typeface="Wingdings 2" pitchFamily="18" charset="2"/>
              <a:buNone/>
            </a:pPr>
            <a:endParaRPr lang="hr-HR" sz="220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hr-HR" sz="2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živi uz </a:t>
            </a:r>
            <a:r>
              <a:rPr lang="hr-HR" sz="2200" smtClean="0">
                <a:latin typeface="Calibri" pitchFamily="34" charset="0"/>
                <a:ea typeface="Calibri" pitchFamily="34" charset="0"/>
                <a:cs typeface="Calibri" pitchFamily="34" charset="0"/>
              </a:rPr>
              <a:t>dugotrajno </a:t>
            </a:r>
            <a:r>
              <a:rPr lang="hr-HR" sz="2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nezaposlena oba roditelja</a:t>
            </a:r>
            <a:r>
              <a:rPr lang="hr-HR" sz="220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u smislu članka 2. </a:t>
            </a:r>
            <a:r>
              <a:rPr lang="hr-HR" sz="2200" i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Zakona o poticanju zapošljavanja</a:t>
            </a:r>
            <a:r>
              <a:rPr lang="hr-HR" sz="2200" smtClean="0">
                <a:latin typeface="Calibri" pitchFamily="34" charset="0"/>
                <a:ea typeface="Calibri" pitchFamily="34" charset="0"/>
                <a:cs typeface="Calibri" pitchFamily="34" charset="0"/>
              </a:rPr>
              <a:t> (N. N., br. 57/12 i 120/12); </a:t>
            </a:r>
          </a:p>
          <a:p>
            <a:pPr eaLnBrk="1" hangingPunct="1">
              <a:buSzPct val="100000"/>
              <a:buFont typeface="Wingdings" pitchFamily="2" charset="2"/>
              <a:buNone/>
            </a:pPr>
            <a:endParaRPr lang="hr-HR" sz="1900" u="sng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SzPct val="100000"/>
              <a:buFont typeface="Wingdings" pitchFamily="2" charset="2"/>
              <a:buChar char="ü"/>
            </a:pPr>
            <a:endParaRPr lang="en-US" sz="1900" smtClean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87FABED-AC33-4700-B91E-5AB1569B8418}" type="datetime1">
              <a:rPr lang="hr-HR"/>
              <a:pPr>
                <a:defRPr/>
              </a:pPr>
              <a:t>23.4.2013.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/>
              <a:t>Vedrana Banda, dipl.pedagog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51520" y="155448"/>
            <a:ext cx="8435280" cy="125272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3200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ELEKTRONIČKE PRIJAVE I UPISI U SREDNJE ŠKOLE</a:t>
            </a:r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27E6FAA-5203-4143-B24A-5EECF2E0A55C}" type="slidenum">
              <a:rPr lang="hr-HR" smtClean="0">
                <a:solidFill>
                  <a:srgbClr val="1D538B"/>
                </a:solidFill>
                <a:latin typeface="Verdana" pitchFamily="34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hr-HR" smtClean="0">
              <a:solidFill>
                <a:srgbClr val="1D538B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itchFamily="2" charset="2"/>
              <a:buChar char="ü"/>
            </a:pPr>
            <a:r>
              <a:rPr lang="hr-HR" sz="2600" b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GLAVNI I KLJUČNI CILJEVI  </a:t>
            </a:r>
            <a:r>
              <a:rPr lang="hr-HR" sz="2600" smtClean="0">
                <a:latin typeface="Calibri" pitchFamily="34" charset="0"/>
                <a:ea typeface="Calibri" pitchFamily="34" charset="0"/>
                <a:cs typeface="Calibri" pitchFamily="34" charset="0"/>
              </a:rPr>
              <a:t>Ministarstva znanosti, obrazovanja i sporta :</a:t>
            </a:r>
          </a:p>
          <a:p>
            <a:pPr eaLnBrk="1" hangingPunct="1">
              <a:buFont typeface="Wingdings 2" pitchFamily="18" charset="2"/>
              <a:buNone/>
            </a:pPr>
            <a:endParaRPr lang="hr-HR" sz="260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>
              <a:buFont typeface="Wingdings" pitchFamily="2" charset="2"/>
              <a:buAutoNum type="arabicPeriod"/>
            </a:pPr>
            <a:r>
              <a:rPr lang="hr-HR" sz="2400" b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Srednje obrazovanje </a:t>
            </a:r>
            <a:r>
              <a:rPr lang="hr-HR" sz="2400" smtClean="0">
                <a:latin typeface="Calibri" pitchFamily="34" charset="0"/>
                <a:ea typeface="Calibri" pitchFamily="34" charset="0"/>
                <a:cs typeface="Calibri" pitchFamily="34" charset="0"/>
              </a:rPr>
              <a:t>učiniti </a:t>
            </a:r>
            <a:r>
              <a:rPr lang="hr-HR" sz="2400" b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dostupnim svakome pod jednakim uvjetima i prema njegovim sposobnostima</a:t>
            </a:r>
            <a:r>
              <a:rPr lang="hr-HR" sz="240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kako bi im se omogućilo stjecanje znanja i sposobnosti za rad i za nastavak školovanja. </a:t>
            </a:r>
          </a:p>
          <a:p>
            <a:pPr eaLnBrk="1" hangingPunct="1">
              <a:buFont typeface="Wingdings" pitchFamily="2" charset="2"/>
              <a:buAutoNum type="arabicPeriod"/>
            </a:pPr>
            <a:r>
              <a:rPr lang="hr-HR" sz="2400" b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Uspostava inovativnoga sustava na korist svih uključenih korisnika </a:t>
            </a:r>
            <a:r>
              <a:rPr lang="hr-HR" sz="2400" smtClean="0">
                <a:latin typeface="Calibri" pitchFamily="34" charset="0"/>
                <a:ea typeface="Calibri" pitchFamily="34" charset="0"/>
                <a:cs typeface="Calibri" pitchFamily="34" charset="0"/>
              </a:rPr>
              <a:t>te poboljšanja sveobuhvatne povezanosti osnovnoga i srednjega obrazovanja.</a:t>
            </a:r>
          </a:p>
          <a:p>
            <a:pPr eaLnBrk="1" hangingPunct="1">
              <a:buFont typeface="Wingdings" pitchFamily="2" charset="2"/>
              <a:buAutoNum type="arabicPeriod"/>
            </a:pPr>
            <a:r>
              <a:rPr lang="hr-HR" sz="2400" b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Osiguranje zakonitosti provedbe upisa</a:t>
            </a:r>
          </a:p>
          <a:p>
            <a:pPr eaLnBrk="1" hangingPunct="1">
              <a:buFont typeface="Wingdings" pitchFamily="2" charset="2"/>
              <a:buNone/>
            </a:pPr>
            <a:endParaRPr lang="hr-HR" smtClean="0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F792034-6914-42C6-A719-A3A383B9298F}" type="datetime1">
              <a:rPr lang="hr-HR"/>
              <a:pPr>
                <a:defRPr/>
              </a:pPr>
              <a:t>23.4.2013.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/>
              <a:t>Vedrana Banda, dipl.pedagog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Latn-RS" altLang="en-US" sz="3200" dirty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</a:t>
            </a:r>
            <a:r>
              <a:rPr lang="hr-HR" altLang="en-US" sz="3200" dirty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ODATNI ELEMENT VREDNOVANJA</a:t>
            </a:r>
            <a:endParaRPr lang="en-US" sz="3200" dirty="0" smtClean="0">
              <a:solidFill>
                <a:schemeClr val="accent1">
                  <a:satMod val="150000"/>
                </a:schemeClr>
              </a:solidFill>
              <a:latin typeface="Times New Roman" pitchFamily="18" charset="0"/>
              <a:cs typeface="Times New Roman" pitchFamily="18" charset="0"/>
              <a:sym typeface="Arial" charset="0"/>
            </a:endParaRPr>
          </a:p>
        </p:txBody>
      </p:sp>
      <p:sp>
        <p:nvSpPr>
          <p:cNvPr id="2867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35E6E2C-ECCC-4F57-8FE2-04970B97B845}" type="slidenum">
              <a:rPr lang="en-US" smtClean="0">
                <a:solidFill>
                  <a:srgbClr val="1D538B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 smtClean="0">
              <a:solidFill>
                <a:srgbClr val="1D538B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itchFamily="2" charset="2"/>
              <a:buChar char="ü"/>
            </a:pPr>
            <a:r>
              <a:rPr lang="hr-HR" sz="2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živi uz samohranoga roditelja </a:t>
            </a:r>
            <a:r>
              <a:rPr lang="hr-HR" sz="2200" smtClean="0">
                <a:latin typeface="Calibri" pitchFamily="34" charset="0"/>
                <a:ea typeface="Calibri" pitchFamily="34" charset="0"/>
                <a:cs typeface="Calibri" pitchFamily="34" charset="0"/>
              </a:rPr>
              <a:t>(roditelj koji nije u braku i ne živi u izvanbračnoj zajednici, a sam skrbi i uzdržava svoje dijete) korisnika socijalne skrbi, u smislu članaka 27. i 30. </a:t>
            </a:r>
            <a:r>
              <a:rPr lang="hr-HR" sz="2200" i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Zakona o socijalnoj skrbi </a:t>
            </a:r>
            <a:r>
              <a:rPr lang="hr-HR" sz="2200" smtClean="0">
                <a:latin typeface="Calibri" pitchFamily="34" charset="0"/>
                <a:ea typeface="Calibri" pitchFamily="34" charset="0"/>
                <a:cs typeface="Calibri" pitchFamily="34" charset="0"/>
              </a:rPr>
              <a:t>(N. N., br. 33/12) -  te posjeduje rješenje ili drugi upravni akt centra za socijalnu skrb ili nadležnoga tijela u jedinici lokalne ili područne (regionalne) jedinice i Grada Zagreba o </a:t>
            </a:r>
            <a:r>
              <a:rPr lang="hr-HR" sz="2200" u="sng" smtClean="0">
                <a:latin typeface="Calibri" pitchFamily="34" charset="0"/>
                <a:ea typeface="Calibri" pitchFamily="34" charset="0"/>
                <a:cs typeface="Calibri" pitchFamily="34" charset="0"/>
              </a:rPr>
              <a:t>pravu samohranoga roditelja korisnika socijalne skrbi;</a:t>
            </a:r>
          </a:p>
          <a:p>
            <a:pPr eaLnBrk="1" hangingPunct="1">
              <a:buFont typeface="Wingdings 2" pitchFamily="18" charset="2"/>
              <a:buNone/>
            </a:pPr>
            <a:endParaRPr lang="hr-HR" sz="22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hr-HR" sz="2200" smtClean="0">
                <a:latin typeface="Calibri" pitchFamily="34" charset="0"/>
                <a:ea typeface="Calibri" pitchFamily="34" charset="0"/>
                <a:cs typeface="Calibri" pitchFamily="34" charset="0"/>
              </a:rPr>
              <a:t>ako je kandidatu </a:t>
            </a:r>
            <a:r>
              <a:rPr lang="hr-HR" sz="2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jedan roditelj preminuo</a:t>
            </a:r>
            <a:r>
              <a:rPr lang="hr-HR" sz="2200" smtClean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</a:p>
          <a:p>
            <a:pPr eaLnBrk="1" hangingPunct="1">
              <a:buFont typeface="Wingdings 2" pitchFamily="18" charset="2"/>
              <a:buNone/>
            </a:pPr>
            <a:endParaRPr lang="hr-HR" sz="22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hr-HR" sz="2200" smtClean="0">
                <a:latin typeface="Calibri" pitchFamily="34" charset="0"/>
                <a:ea typeface="Calibri" pitchFamily="34" charset="0"/>
                <a:cs typeface="Calibri" pitchFamily="34" charset="0"/>
              </a:rPr>
              <a:t>ako je kandidat </a:t>
            </a:r>
            <a:r>
              <a:rPr lang="hr-HR" sz="2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dijete bez roditelja ili odgovarajuće roditeljske skrbi</a:t>
            </a:r>
            <a:r>
              <a:rPr lang="hr-HR" sz="220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u smislu čl. 27. </a:t>
            </a:r>
            <a:r>
              <a:rPr lang="hr-HR" sz="2200" i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Zakona o socijalnoj skrbi</a:t>
            </a:r>
            <a:r>
              <a:rPr lang="hr-HR" sz="2200" smtClean="0">
                <a:latin typeface="Calibri" pitchFamily="34" charset="0"/>
                <a:ea typeface="Calibri" pitchFamily="34" charset="0"/>
                <a:cs typeface="Calibri" pitchFamily="34" charset="0"/>
              </a:rPr>
              <a:t> (N. N., br. 33/12).</a:t>
            </a:r>
          </a:p>
          <a:p>
            <a:pPr eaLnBrk="1" hangingPunct="1">
              <a:buSzPct val="100000"/>
              <a:buFont typeface="Wingdings" pitchFamily="2" charset="2"/>
              <a:buNone/>
            </a:pPr>
            <a:endParaRPr lang="hr-HR" sz="2000" u="sng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SzPct val="100000"/>
              <a:buFont typeface="Wingdings" pitchFamily="2" charset="2"/>
              <a:buChar char="ü"/>
            </a:pPr>
            <a:endParaRPr lang="en-US" sz="2000" smtClean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4178FC6-A77B-46A6-80F5-981298AA4DE3}" type="datetime1">
              <a:rPr lang="hr-HR"/>
              <a:pPr>
                <a:defRPr/>
              </a:pPr>
              <a:t>23.4.2013.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/>
              <a:t>Vedrana Banda, dipl.pedagog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dirty="0" err="1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Upis</a:t>
            </a:r>
            <a:r>
              <a:rPr lang="en-US" sz="3200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kandidata</a:t>
            </a:r>
            <a:r>
              <a:rPr lang="en-US" sz="3200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na</a:t>
            </a:r>
            <a:r>
              <a:rPr lang="en-US" sz="3200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osnovi</a:t>
            </a:r>
            <a:r>
              <a:rPr lang="en-US" sz="3200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hr-HR" sz="3200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/>
            </a:r>
            <a:br>
              <a:rPr lang="hr-HR" sz="3200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3200" dirty="0" err="1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Nacionalnoga</a:t>
            </a:r>
            <a:r>
              <a:rPr lang="en-US" sz="3200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programa</a:t>
            </a:r>
            <a:r>
              <a:rPr lang="en-US" sz="3200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za</a:t>
            </a:r>
            <a:r>
              <a:rPr lang="en-US" sz="3200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ROME</a:t>
            </a:r>
          </a:p>
        </p:txBody>
      </p:sp>
      <p:sp>
        <p:nvSpPr>
          <p:cNvPr id="29699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CF65987-4139-42D1-9EFE-75C1756E81D8}" type="slidenum">
              <a:rPr lang="en-US" smtClean="0">
                <a:solidFill>
                  <a:srgbClr val="1D538B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 smtClean="0">
              <a:solidFill>
                <a:srgbClr val="1D538B"/>
              </a:solidFill>
              <a:latin typeface="Arial" charset="0"/>
              <a:cs typeface="Arial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9750" y="1557338"/>
            <a:ext cx="8229600" cy="4624387"/>
          </a:xfrm>
        </p:spPr>
        <p:txBody>
          <a:bodyPr rtlCol="0">
            <a:norm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en-US" sz="2400" dirty="0" smtClean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marL="438912" indent="-32004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Kandidatu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za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upis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,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koji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je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Verdana" pitchFamily="34" charset="0"/>
                <a:cs typeface="Calibri" pitchFamily="34" charset="0"/>
              </a:rPr>
              <a:t>pripadnik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Verdana" pitchFamily="34" charset="0"/>
                <a:cs typeface="Calibri" pitchFamily="34" charset="0"/>
              </a:rPr>
              <a:t>romske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Verdana" pitchFamily="34" charset="0"/>
                <a:cs typeface="Calibri" pitchFamily="34" charset="0"/>
              </a:rPr>
              <a:t>nacionalne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Verdana" pitchFamily="34" charset="0"/>
                <a:cs typeface="Calibri" pitchFamily="34" charset="0"/>
              </a:rPr>
              <a:t>manjine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, a </a:t>
            </a:r>
            <a:r>
              <a:rPr lang="en-US" sz="2400" u="sng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živi</a:t>
            </a:r>
            <a:r>
              <a:rPr lang="en-US" sz="2400" u="sng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u </a:t>
            </a:r>
            <a:r>
              <a:rPr lang="en-US" sz="2400" u="sng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uvjetima</a:t>
            </a:r>
            <a:r>
              <a:rPr lang="en-US" sz="2400" u="sng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u="sng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koji</a:t>
            </a:r>
            <a:r>
              <a:rPr lang="en-US" sz="2400" u="sng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u="sng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su</a:t>
            </a:r>
            <a:r>
              <a:rPr lang="en-US" sz="2400" u="sng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u="sng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mogli</a:t>
            </a:r>
            <a:r>
              <a:rPr lang="en-US" sz="2400" u="sng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u="sng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utjecati</a:t>
            </a:r>
            <a:r>
              <a:rPr lang="en-US" sz="2400" u="sng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u="sng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na</a:t>
            </a:r>
            <a:r>
              <a:rPr lang="en-US" sz="2400" u="sng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u="sng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njegov</a:t>
            </a:r>
            <a:r>
              <a:rPr lang="en-US" sz="2400" u="sng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u="sng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uspjeh</a:t>
            </a:r>
            <a:r>
              <a:rPr lang="en-US" sz="2400" u="sng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u </a:t>
            </a:r>
            <a:r>
              <a:rPr lang="en-US" sz="2400" u="sng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osnovnoj</a:t>
            </a:r>
            <a:r>
              <a:rPr lang="en-US" sz="2400" u="sng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u="sng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školi</a:t>
            </a:r>
            <a:r>
              <a:rPr lang="en-US" sz="2400" u="sng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,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Verdana" pitchFamily="34" charset="0"/>
                <a:cs typeface="Calibri" pitchFamily="34" charset="0"/>
              </a:rPr>
              <a:t>dodaje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Verdana" pitchFamily="34" charset="0"/>
                <a:cs typeface="Calibri" pitchFamily="34" charset="0"/>
              </a:rPr>
              <a:t> se </a:t>
            </a:r>
            <a:r>
              <a:rPr lang="hr-H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Verdana" pitchFamily="34" charset="0"/>
                <a:cs typeface="Calibri" pitchFamily="34" charset="0"/>
              </a:rPr>
              <a:t>1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Verdana" pitchFamily="34" charset="0"/>
                <a:cs typeface="Calibri" pitchFamily="34" charset="0"/>
              </a:rPr>
              <a:t> bod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na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broj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bodova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koji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je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utvrđen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tijekom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postupka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vrednovanja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. S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tako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utvrđenim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brojem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bodova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kandidat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se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rangira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na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ukupnoj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ljestvici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poretka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2" name="Rezervirano mjesto datuma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CA857D1-46B2-4344-8BAF-FCE36E844AA3}" type="datetime1">
              <a:rPr lang="hr-HR"/>
              <a:pPr>
                <a:defRPr/>
              </a:pPr>
              <a:t>23.4.2013.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/>
              <a:t>Vedrana Banda, dipl.pedagog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Latn-RS" altLang="en-US" sz="3200" dirty="0" smtClean="0">
                <a:solidFill>
                  <a:schemeClr val="accent1">
                    <a:satMod val="150000"/>
                  </a:schemeClr>
                </a:solidFill>
                <a:latin typeface="Calibri" pitchFamily="34" charset="0"/>
                <a:cs typeface="Calibri" pitchFamily="34" charset="0"/>
              </a:rPr>
              <a:t>Z</a:t>
            </a:r>
            <a:r>
              <a:rPr lang="hr-HR" altLang="en-US" sz="3200" dirty="0" smtClean="0">
                <a:solidFill>
                  <a:schemeClr val="accent1">
                    <a:satMod val="150000"/>
                  </a:schemeClr>
                </a:solidFill>
                <a:latin typeface="Calibri" pitchFamily="34" charset="0"/>
                <a:cs typeface="Calibri" pitchFamily="34" charset="0"/>
              </a:rPr>
              <a:t>DRAVSTVENE KONTRAINDIKACIJE</a:t>
            </a:r>
          </a:p>
        </p:txBody>
      </p:sp>
      <p:sp>
        <p:nvSpPr>
          <p:cNvPr id="30723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E7786C4-3E9B-4BA2-8277-C9ECB41F332C}" type="slidenum">
              <a:rPr lang="en-US" smtClean="0">
                <a:solidFill>
                  <a:srgbClr val="1D538B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 smtClean="0">
              <a:solidFill>
                <a:srgbClr val="1D538B"/>
              </a:solidFill>
              <a:latin typeface="Arial" charset="0"/>
              <a:cs typeface="Arial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8313" y="1628775"/>
            <a:ext cx="8229600" cy="482441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endParaRPr lang="en-US" sz="20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Škola </a:t>
            </a:r>
            <a:r>
              <a:rPr lang="hr-HR" sz="2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( srednja ) </a:t>
            </a:r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je dužna na svim dostupnim i vidljivim mjestima </a:t>
            </a:r>
            <a:r>
              <a:rPr lang="en-US" sz="2000" smtClean="0">
                <a:latin typeface="Calibri" pitchFamily="34" charset="0"/>
                <a:ea typeface="Calibri" pitchFamily="34" charset="0"/>
                <a:cs typeface="Calibri" pitchFamily="34" charset="0"/>
              </a:rPr>
              <a:t>(oglasna ploča škole, mrežne stranice škole, mrežna stranica Nacionalnoga informacijskog sustava prijava i upisa u srednje škole)</a:t>
            </a:r>
            <a:endParaRPr lang="hr-HR" sz="200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hr-HR" sz="2000" b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   -   </a:t>
            </a:r>
            <a:r>
              <a:rPr lang="en-US" sz="2000" b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istaknuti programe obrazovanja za koje postoje određeni zdravstveni </a:t>
            </a:r>
            <a:r>
              <a:rPr lang="hr-HR" sz="2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 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hr-HR" sz="2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            </a:t>
            </a:r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preduvjeti (popis zdravstvenih kontraindikacija), </a:t>
            </a:r>
            <a:r>
              <a:rPr lang="en-US" sz="2000" smtClean="0">
                <a:latin typeface="Calibri" pitchFamily="34" charset="0"/>
                <a:ea typeface="Calibri" pitchFamily="34" charset="0"/>
                <a:cs typeface="Calibri" pitchFamily="34" charset="0"/>
              </a:rPr>
              <a:t>kao i </a:t>
            </a:r>
            <a:endParaRPr lang="hr-HR" sz="200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hr-HR" sz="200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   -   </a:t>
            </a:r>
            <a:r>
              <a:rPr lang="en-US" sz="2000" smtClean="0">
                <a:latin typeface="Calibri" pitchFamily="34" charset="0"/>
                <a:ea typeface="Calibri" pitchFamily="34" charset="0"/>
                <a:cs typeface="Calibri" pitchFamily="34" charset="0"/>
              </a:rPr>
              <a:t>one programe za koje je posebnim propisima i mjerilima određeno </a:t>
            </a:r>
            <a:endParaRPr lang="hr-HR" sz="200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hr-HR" sz="2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           </a:t>
            </a:r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utvrđivanje zdravstvene sposobnosti </a:t>
            </a:r>
            <a:r>
              <a:rPr lang="en-US" sz="2000" smtClean="0">
                <a:latin typeface="Calibri" pitchFamily="34" charset="0"/>
                <a:ea typeface="Calibri" pitchFamily="34" charset="0"/>
                <a:cs typeface="Calibri" pitchFamily="34" charset="0"/>
              </a:rPr>
              <a:t>kandidata kao obveza pri upisu u </a:t>
            </a:r>
            <a:endParaRPr lang="hr-HR" sz="200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hr-HR" sz="200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        </a:t>
            </a:r>
            <a:r>
              <a:rPr lang="en-US" sz="2000" smtClean="0">
                <a:latin typeface="Calibri" pitchFamily="34" charset="0"/>
                <a:ea typeface="Calibri" pitchFamily="34" charset="0"/>
                <a:cs typeface="Calibri" pitchFamily="34" charset="0"/>
              </a:rPr>
              <a:t>školu.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endParaRPr lang="en-US" sz="20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sz="2000" smtClean="0">
                <a:latin typeface="Calibri" pitchFamily="34" charset="0"/>
                <a:ea typeface="Calibri" pitchFamily="34" charset="0"/>
                <a:cs typeface="Calibri" pitchFamily="34" charset="0"/>
              </a:rPr>
              <a:t>Za upis u spomenute programe obrazovanja za stjecanje strukovne kvalifikacije, kada je to utvrđeno posebnim propisima (npr. zdravstvo, željeznički, pomorski i zračni promet, obrt i dr.), </a:t>
            </a:r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škola je dužna objaviti da je </a:t>
            </a:r>
            <a:r>
              <a:rPr lang="hr-HR" sz="2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 -   </a:t>
            </a:r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uvjet za upis liječnička svjedodžba medicine rada.</a:t>
            </a:r>
            <a:endParaRPr lang="en-US" b="1" smtClean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" name="Rezervirano mjesto datuma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1AA1427-9BFE-4DA1-97A3-6E90A1F777D9}" type="datetime1">
              <a:rPr lang="hr-HR"/>
              <a:pPr>
                <a:defRPr/>
              </a:pPr>
              <a:t>23.4.2013.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/>
              <a:t>Vedrana Banda, dipl.pedagog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0"/>
            <a:ext cx="8496944" cy="1484784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dirty="0" err="1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Mjerila</a:t>
            </a:r>
            <a:r>
              <a:rPr lang="en-US" sz="2800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i</a:t>
            </a:r>
            <a:r>
              <a:rPr lang="en-US" sz="2800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postupci</a:t>
            </a:r>
            <a:r>
              <a:rPr lang="en-US" sz="2800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za</a:t>
            </a:r>
            <a:r>
              <a:rPr lang="en-US" sz="2800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izbor</a:t>
            </a:r>
            <a:r>
              <a:rPr lang="en-US" sz="2800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i</a:t>
            </a:r>
            <a:r>
              <a:rPr lang="en-US" sz="2800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upis</a:t>
            </a:r>
            <a:r>
              <a:rPr lang="en-US" sz="2800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u </a:t>
            </a:r>
            <a:r>
              <a:rPr lang="en-US" sz="2800" dirty="0" err="1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programe</a:t>
            </a:r>
            <a:r>
              <a:rPr lang="en-US" sz="2800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obrazovanja</a:t>
            </a:r>
            <a:r>
              <a:rPr lang="en-US" sz="2800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za</a:t>
            </a:r>
            <a:r>
              <a:rPr lang="en-US" sz="2800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stjecanje</a:t>
            </a:r>
            <a:r>
              <a:rPr lang="en-US" sz="2800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strukovne</a:t>
            </a:r>
            <a:r>
              <a:rPr lang="en-US" sz="2800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kvalifikacije</a:t>
            </a:r>
            <a:r>
              <a:rPr lang="en-US" sz="2800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hr-HR" sz="2800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/>
            </a:r>
            <a:br>
              <a:rPr lang="hr-HR" sz="2800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2800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u TRAJANJU OD TRI GODINE</a:t>
            </a:r>
          </a:p>
        </p:txBody>
      </p:sp>
      <p:sp>
        <p:nvSpPr>
          <p:cNvPr id="31747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D98F859-56CB-4FFE-8157-9FBB7C46D3CF}" type="slidenum">
              <a:rPr lang="en-US" smtClean="0">
                <a:solidFill>
                  <a:srgbClr val="1D538B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 smtClean="0">
              <a:solidFill>
                <a:srgbClr val="1D538B"/>
              </a:solidFill>
              <a:latin typeface="Arial" charset="0"/>
              <a:cs typeface="Arial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8313" y="1628775"/>
            <a:ext cx="8229600" cy="4625975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endParaRPr lang="sr-Latn-CS" altLang="en-US" sz="1800" smtClean="0"/>
          </a:p>
          <a:p>
            <a:pPr eaLnBrk="1" hangingPunct="1">
              <a:buFont typeface="Wingdings" pitchFamily="2" charset="2"/>
              <a:buNone/>
            </a:pPr>
            <a:r>
              <a:rPr lang="sr-Latn-CS" altLang="en-US" sz="2400" smtClean="0">
                <a:latin typeface="Calibri" pitchFamily="34" charset="0"/>
                <a:ea typeface="Calibri" pitchFamily="34" charset="0"/>
                <a:cs typeface="Calibri" pitchFamily="34" charset="0"/>
              </a:rPr>
              <a:t>Izbor kandidata za upis u programe obrazovanja za</a:t>
            </a:r>
            <a:r>
              <a:rPr lang="hr-HR" altLang="en-US" sz="240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sr-Latn-CS" altLang="en-US" sz="2400" smtClean="0">
                <a:latin typeface="Calibri" pitchFamily="34" charset="0"/>
                <a:ea typeface="Calibri" pitchFamily="34" charset="0"/>
                <a:cs typeface="Calibri" pitchFamily="34" charset="0"/>
              </a:rPr>
              <a:t>stjecanje</a:t>
            </a:r>
            <a:r>
              <a:rPr lang="hr-HR" altLang="en-US" sz="240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sr-Latn-CS" altLang="en-US" sz="2400" smtClean="0">
                <a:latin typeface="Calibri" pitchFamily="34" charset="0"/>
                <a:ea typeface="Calibri" pitchFamily="34" charset="0"/>
                <a:cs typeface="Calibri" pitchFamily="34" charset="0"/>
              </a:rPr>
              <a:t>strukovne kvalifikacije </a:t>
            </a:r>
            <a:r>
              <a:rPr lang="sr-Latn-CS" altLang="en-US" sz="2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u trajanju od tri godine </a:t>
            </a:r>
            <a:r>
              <a:rPr lang="sr-Latn-CS" altLang="en-US" sz="2400" smtClean="0">
                <a:latin typeface="Calibri" pitchFamily="34" charset="0"/>
                <a:ea typeface="Calibri" pitchFamily="34" charset="0"/>
                <a:cs typeface="Calibri" pitchFamily="34" charset="0"/>
              </a:rPr>
              <a:t>utvrđuje se na</a:t>
            </a:r>
            <a:r>
              <a:rPr lang="hr-HR" altLang="en-US" sz="240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sr-Latn-CS" altLang="en-US" sz="2400" smtClean="0">
                <a:latin typeface="Calibri" pitchFamily="34" charset="0"/>
                <a:ea typeface="Calibri" pitchFamily="34" charset="0"/>
                <a:cs typeface="Calibri" pitchFamily="34" charset="0"/>
              </a:rPr>
              <a:t>temelju:</a:t>
            </a:r>
          </a:p>
          <a:p>
            <a:pPr eaLnBrk="1" hangingPunct="1">
              <a:buFont typeface="Wingdings" pitchFamily="2" charset="2"/>
              <a:buNone/>
            </a:pPr>
            <a:endParaRPr lang="sr-Latn-CS" altLang="en-US" sz="240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sr-Latn-CS" altLang="en-US" sz="2400" smtClean="0">
                <a:latin typeface="Calibri" pitchFamily="34" charset="0"/>
                <a:ea typeface="Calibri" pitchFamily="34" charset="0"/>
                <a:cs typeface="Calibri" pitchFamily="34" charset="0"/>
              </a:rPr>
              <a:t>elemenata vrednovanja </a:t>
            </a:r>
            <a:r>
              <a:rPr lang="hr-HR" altLang="en-US" sz="2400" smtClean="0">
                <a:latin typeface="Calibri" pitchFamily="34" charset="0"/>
                <a:ea typeface="Calibri" pitchFamily="34" charset="0"/>
                <a:cs typeface="Calibri" pitchFamily="34" charset="0"/>
              </a:rPr>
              <a:t>(zajednički, posebni, dodatni);</a:t>
            </a:r>
          </a:p>
          <a:p>
            <a:pPr eaLnBrk="1" hangingPunct="1">
              <a:buFont typeface="Wingdings 2" pitchFamily="18" charset="2"/>
              <a:buNone/>
            </a:pPr>
            <a:endParaRPr lang="sr-Latn-CS" altLang="en-US" sz="240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sr-Latn-CS" altLang="en-US" sz="2400" smtClean="0">
                <a:latin typeface="Calibri" pitchFamily="34" charset="0"/>
                <a:ea typeface="Calibri" pitchFamily="34" charset="0"/>
                <a:cs typeface="Calibri" pitchFamily="34" charset="0"/>
              </a:rPr>
              <a:t>zdravstvenoj sposobnosti kandidata za obavljanje poslova i radnih zadaća u odabranom  zanimanju.</a:t>
            </a:r>
          </a:p>
          <a:p>
            <a:pPr eaLnBrk="1" hangingPunct="1">
              <a:buFont typeface="Wingdings" pitchFamily="2" charset="2"/>
              <a:buNone/>
            </a:pPr>
            <a:endParaRPr lang="sr-Latn-CS" altLang="en-US" sz="1800" smtClean="0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82C7483-E8DC-4AFA-ADCD-875E107DA09A}" type="datetime1">
              <a:rPr lang="hr-HR"/>
              <a:pPr>
                <a:defRPr/>
              </a:pPr>
              <a:t>23.4.2013.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/>
              <a:t>Vedrana Banda, dipl.pedagog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9348"/>
            <a:ext cx="8001000" cy="1224136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accent1">
                    <a:satMod val="150000"/>
                  </a:schemeClr>
                </a:solidFill>
              </a:rPr>
              <a:t/>
            </a:r>
            <a:br>
              <a:rPr lang="en-US" sz="2400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sz="3200" dirty="0" err="1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Mjerila</a:t>
            </a:r>
            <a:r>
              <a:rPr lang="en-US" sz="3200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i</a:t>
            </a:r>
            <a:r>
              <a:rPr lang="en-US" sz="3200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postupci</a:t>
            </a:r>
            <a:r>
              <a:rPr lang="en-US" sz="3200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za</a:t>
            </a:r>
            <a:r>
              <a:rPr lang="en-US" sz="3200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izbor</a:t>
            </a:r>
            <a:r>
              <a:rPr lang="en-US" sz="3200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i</a:t>
            </a:r>
            <a:r>
              <a:rPr lang="en-US" sz="3200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upis</a:t>
            </a:r>
            <a:r>
              <a:rPr lang="en-US" sz="3200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u </a:t>
            </a:r>
            <a:r>
              <a:rPr lang="en-US" sz="3200" dirty="0" err="1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programe</a:t>
            </a:r>
            <a:r>
              <a:rPr lang="en-US" sz="3200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obrazovanja</a:t>
            </a:r>
            <a:r>
              <a:rPr lang="en-US" sz="3200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za</a:t>
            </a:r>
            <a:r>
              <a:rPr lang="en-US" sz="3200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VEZANE</a:t>
            </a:r>
            <a:r>
              <a:rPr lang="hr-HR" sz="3200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 </a:t>
            </a:r>
            <a:r>
              <a:rPr lang="en-US" sz="3200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OBRTE</a:t>
            </a:r>
          </a:p>
        </p:txBody>
      </p:sp>
      <p:sp>
        <p:nvSpPr>
          <p:cNvPr id="32771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1114569-0FAD-4310-B5F0-2ADA779ED8C8}" type="slidenum">
              <a:rPr lang="en-US" smtClean="0">
                <a:solidFill>
                  <a:srgbClr val="1D538B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 smtClean="0">
              <a:solidFill>
                <a:srgbClr val="1D538B"/>
              </a:solidFill>
              <a:latin typeface="Arial" charset="0"/>
              <a:cs typeface="Arial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1188" y="1557338"/>
            <a:ext cx="8001000" cy="4681537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sz="1600" b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   </a:t>
            </a:r>
            <a:r>
              <a:rPr lang="en-US" sz="1800" smtClean="0">
                <a:latin typeface="Calibri" pitchFamily="34" charset="0"/>
                <a:ea typeface="Calibri" pitchFamily="34" charset="0"/>
                <a:cs typeface="Calibri" pitchFamily="34" charset="0"/>
              </a:rPr>
              <a:t>Elementi, pravila i postupci za izbor kandidata za upis u</a:t>
            </a:r>
            <a:r>
              <a:rPr lang="hr-HR" sz="180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smtClean="0">
                <a:latin typeface="Calibri" pitchFamily="34" charset="0"/>
                <a:ea typeface="Calibri" pitchFamily="34" charset="0"/>
                <a:cs typeface="Calibri" pitchFamily="34" charset="0"/>
              </a:rPr>
              <a:t>programe obrazovanja </a:t>
            </a:r>
            <a:r>
              <a:rPr lang="en-US" sz="1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za vezane</a:t>
            </a:r>
            <a:r>
              <a:rPr lang="hr-HR" sz="1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obrte </a:t>
            </a:r>
            <a:r>
              <a:rPr lang="hr-HR" sz="1800" smtClean="0">
                <a:latin typeface="Calibri" pitchFamily="34" charset="0"/>
                <a:ea typeface="Calibri" pitchFamily="34" charset="0"/>
                <a:cs typeface="Calibri" pitchFamily="34" charset="0"/>
              </a:rPr>
              <a:t>-   </a:t>
            </a:r>
            <a:r>
              <a:rPr lang="en-US" sz="1800" smtClean="0">
                <a:latin typeface="Calibri" pitchFamily="34" charset="0"/>
                <a:ea typeface="Calibri" pitchFamily="34" charset="0"/>
                <a:cs typeface="Calibri" pitchFamily="34" charset="0"/>
              </a:rPr>
              <a:t>utvrđuju se na</a:t>
            </a:r>
            <a:r>
              <a:rPr lang="hr-HR" sz="180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1800" smtClean="0">
                <a:latin typeface="Calibri" pitchFamily="34" charset="0"/>
                <a:ea typeface="Calibri" pitchFamily="34" charset="0"/>
                <a:cs typeface="Calibri" pitchFamily="34" charset="0"/>
              </a:rPr>
              <a:t>temelju </a:t>
            </a:r>
            <a:r>
              <a:rPr lang="en-US" sz="1800" b="1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Pravilnika</a:t>
            </a:r>
            <a:r>
              <a:rPr lang="en-US" sz="1800" i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 o načinu ostvarivanja programa</a:t>
            </a:r>
            <a:r>
              <a:rPr lang="hr-HR" sz="1800" i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i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naukovanja i stručnog osposobljavanja za vezane obrte</a:t>
            </a:r>
            <a:r>
              <a:rPr lang="hr-HR" sz="1800" i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800" i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 te o</a:t>
            </a:r>
            <a:r>
              <a:rPr lang="hr-HR" sz="1800" i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i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pravima, obvezama, praćenju, vrednovanju i ocjenjivanju</a:t>
            </a:r>
            <a:r>
              <a:rPr lang="hr-HR" sz="1800" i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i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naučnika</a:t>
            </a:r>
            <a:r>
              <a:rPr lang="en-US" sz="1800" smtClean="0">
                <a:latin typeface="Calibri" pitchFamily="34" charset="0"/>
                <a:ea typeface="Calibri" pitchFamily="34" charset="0"/>
                <a:cs typeface="Calibri" pitchFamily="34" charset="0"/>
              </a:rPr>
              <a:t> (N. N., br. 69/04.)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sz="160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Izbor kandidata za upis </a:t>
            </a:r>
            <a:r>
              <a:rPr lang="en-US" sz="2400" smtClean="0">
                <a:latin typeface="Calibri" pitchFamily="34" charset="0"/>
                <a:ea typeface="Calibri" pitchFamily="34" charset="0"/>
                <a:cs typeface="Calibri" pitchFamily="34" charset="0"/>
              </a:rPr>
              <a:t>utvrđuje se na temelju: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80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1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elemenata vrednovanja </a:t>
            </a:r>
            <a:r>
              <a:rPr lang="en-US" sz="1800" smtClean="0">
                <a:latin typeface="Calibri" pitchFamily="34" charset="0"/>
                <a:ea typeface="Calibri" pitchFamily="34" charset="0"/>
                <a:cs typeface="Calibri" pitchFamily="34" charset="0"/>
              </a:rPr>
              <a:t>(zajednički, posebni, dodatni)</a:t>
            </a:r>
            <a:r>
              <a:rPr lang="hr-HR" sz="1800" smtClean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180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1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zdravstvene sposobnosti </a:t>
            </a:r>
            <a:r>
              <a:rPr lang="en-US" sz="1800" smtClean="0">
                <a:latin typeface="Calibri" pitchFamily="34" charset="0"/>
                <a:ea typeface="Calibri" pitchFamily="34" charset="0"/>
                <a:cs typeface="Calibri" pitchFamily="34" charset="0"/>
              </a:rPr>
              <a:t>kandidata za obavljanje poslova i radnih zadaća u odabranome zanimanju</a:t>
            </a:r>
            <a:r>
              <a:rPr lang="hr-HR" sz="1800" smtClean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180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hr-HR" sz="2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zravan upis </a:t>
            </a:r>
            <a:r>
              <a:rPr lang="en-US" sz="1800" smtClean="0">
                <a:latin typeface="Calibri" pitchFamily="34" charset="0"/>
                <a:ea typeface="Calibri" pitchFamily="34" charset="0"/>
                <a:cs typeface="Calibri" pitchFamily="34" charset="0"/>
              </a:rPr>
              <a:t>u programe obrazovanja za vezane obrte imaju </a:t>
            </a:r>
            <a:r>
              <a:rPr lang="en-US" sz="1800" u="sng" smtClean="0">
                <a:latin typeface="Calibri" pitchFamily="34" charset="0"/>
                <a:ea typeface="Calibri" pitchFamily="34" charset="0"/>
                <a:cs typeface="Calibri" pitchFamily="34" charset="0"/>
              </a:rPr>
              <a:t>djeca obrtnika koja se upisuju u program istovjetan obrtu kojim se bave roditelji ili skrbnici </a:t>
            </a:r>
            <a:r>
              <a:rPr lang="en-US" sz="1800" smtClean="0">
                <a:latin typeface="Calibri" pitchFamily="34" charset="0"/>
                <a:ea typeface="Calibri" pitchFamily="34" charset="0"/>
                <a:cs typeface="Calibri" pitchFamily="34" charset="0"/>
              </a:rPr>
              <a:t>na </a:t>
            </a:r>
            <a:r>
              <a:rPr lang="en-US" sz="1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temelju ovjerene preslike obrtnice roditelja ili skrbnika </a:t>
            </a:r>
            <a:r>
              <a:rPr lang="en-US" sz="1800" smtClean="0">
                <a:latin typeface="Calibri" pitchFamily="34" charset="0"/>
                <a:ea typeface="Calibri" pitchFamily="34" charset="0"/>
                <a:cs typeface="Calibri" pitchFamily="34" charset="0"/>
              </a:rPr>
              <a:t>kojim</a:t>
            </a:r>
            <a:r>
              <a:rPr lang="en-US" sz="1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smtClean="0">
                <a:latin typeface="Calibri" pitchFamily="34" charset="0"/>
                <a:ea typeface="Calibri" pitchFamily="34" charset="0"/>
                <a:cs typeface="Calibri" pitchFamily="34" charset="0"/>
              </a:rPr>
              <a:t>dokazuju vrstu obrta kojim se bave, </a:t>
            </a:r>
            <a:r>
              <a:rPr lang="en-US" sz="1800" u="sng" smtClean="0">
                <a:latin typeface="Calibri" pitchFamily="34" charset="0"/>
                <a:ea typeface="Calibri" pitchFamily="34" charset="0"/>
                <a:cs typeface="Calibri" pitchFamily="34" charset="0"/>
              </a:rPr>
              <a:t>ako ispunjavaju ostale uvjete za upis koje utvrđuje škola</a:t>
            </a:r>
            <a:r>
              <a:rPr lang="en-US" sz="1800" smtClean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endParaRPr lang="en-US" sz="360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" name="Rezervirano mjesto datuma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35A730D-CFEB-4184-8835-5C746E742C12}" type="datetime1">
              <a:rPr lang="hr-HR"/>
              <a:pPr>
                <a:defRPr/>
              </a:pPr>
              <a:t>23.4.2013.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/>
              <a:t>Vedrana Banda, dipl.pedagog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Latn-RS" altLang="en-US" sz="2800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U</a:t>
            </a:r>
            <a:r>
              <a:rPr lang="hr-HR" altLang="en-US" sz="2800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TVRĐIVANJE UKUPNOG REZULTATA KANDIDATA</a:t>
            </a:r>
            <a:endParaRPr lang="sr-Latn-RS" altLang="en-US" sz="5400" dirty="0" smtClean="0">
              <a:solidFill>
                <a:schemeClr val="accent1">
                  <a:satMod val="1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795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E21517A-CD87-40C3-B684-C9DF1D6B0235}" type="slidenum">
              <a:rPr lang="en-US" smtClean="0">
                <a:solidFill>
                  <a:srgbClr val="1D538B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 smtClean="0">
              <a:solidFill>
                <a:srgbClr val="1D538B"/>
              </a:solidFill>
              <a:latin typeface="Arial" charset="0"/>
              <a:cs typeface="Arial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endParaRPr lang="en-US" sz="200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Ukupan rezultat </a:t>
            </a:r>
            <a:r>
              <a:rPr lang="en-US" sz="2400" smtClean="0">
                <a:latin typeface="Calibri" pitchFamily="34" charset="0"/>
                <a:ea typeface="Calibri" pitchFamily="34" charset="0"/>
                <a:cs typeface="Calibri" pitchFamily="34" charset="0"/>
              </a:rPr>
              <a:t>kandidata utvrđuje se </a:t>
            </a:r>
            <a:r>
              <a:rPr lang="en-US" sz="2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na temelju broja bodova</a:t>
            </a:r>
            <a:r>
              <a:rPr lang="en-US" sz="2400" smtClean="0">
                <a:latin typeface="Calibri" pitchFamily="34" charset="0"/>
                <a:ea typeface="Calibri" pitchFamily="34" charset="0"/>
                <a:cs typeface="Calibri" pitchFamily="34" charset="0"/>
              </a:rPr>
              <a:t> koje je kandidat stekao </a:t>
            </a:r>
            <a:r>
              <a:rPr lang="en-US" sz="2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po svim osnovama vrednovanja </a:t>
            </a:r>
            <a:r>
              <a:rPr lang="hr-HR" sz="2400" smtClean="0">
                <a:latin typeface="Calibri" pitchFamily="34" charset="0"/>
                <a:ea typeface="Calibri" pitchFamily="34" charset="0"/>
                <a:cs typeface="Calibri" pitchFamily="34" charset="0"/>
              </a:rPr>
              <a:t>: 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hr-HR" sz="240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  -   </a:t>
            </a:r>
            <a:r>
              <a:rPr lang="en-US" sz="2400" smtClean="0">
                <a:latin typeface="Calibri" pitchFamily="34" charset="0"/>
                <a:ea typeface="Calibri" pitchFamily="34" charset="0"/>
                <a:cs typeface="Calibri" pitchFamily="34" charset="0"/>
              </a:rPr>
              <a:t>uspjeh u prethodnom obrazovanju, </a:t>
            </a:r>
            <a:endParaRPr lang="hr-HR" sz="240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hr-HR" sz="240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  -   </a:t>
            </a:r>
            <a:r>
              <a:rPr lang="en-US" sz="2400" smtClean="0">
                <a:latin typeface="Calibri" pitchFamily="34" charset="0"/>
                <a:ea typeface="Calibri" pitchFamily="34" charset="0"/>
                <a:cs typeface="Calibri" pitchFamily="34" charset="0"/>
              </a:rPr>
              <a:t>sposobnostima i darovitosti, </a:t>
            </a:r>
            <a:endParaRPr lang="hr-HR" sz="240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hr-HR" sz="240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  -   </a:t>
            </a:r>
            <a:r>
              <a:rPr lang="en-US" sz="2400" smtClean="0">
                <a:latin typeface="Calibri" pitchFamily="34" charset="0"/>
                <a:ea typeface="Calibri" pitchFamily="34" charset="0"/>
                <a:cs typeface="Calibri" pitchFamily="34" charset="0"/>
              </a:rPr>
              <a:t>uspjeh na natjecanjima i </a:t>
            </a:r>
            <a:endParaRPr lang="hr-HR" sz="240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hr-HR" sz="240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  -   </a:t>
            </a:r>
            <a:r>
              <a:rPr lang="en-US" sz="2400" smtClean="0">
                <a:latin typeface="Calibri" pitchFamily="34" charset="0"/>
                <a:ea typeface="Calibri" pitchFamily="34" charset="0"/>
                <a:cs typeface="Calibri" pitchFamily="34" charset="0"/>
              </a:rPr>
              <a:t>u otežanim uvjetima obrazovanja.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endParaRPr lang="en-US" sz="240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400" smtClean="0">
                <a:latin typeface="Calibri" pitchFamily="34" charset="0"/>
                <a:ea typeface="Calibri" pitchFamily="34" charset="0"/>
                <a:cs typeface="Calibri" pitchFamily="34" charset="0"/>
              </a:rPr>
              <a:t>Na temelju ukupnoga rezultata utvrđuje se ljestvica poretka kandidata za upis i objavljuje na mrežnoj stranici </a:t>
            </a:r>
            <a:r>
              <a:rPr lang="en-US" sz="2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Nacionalnoga informacijskog sustava prijava i upisa u srednje škole</a:t>
            </a:r>
            <a:r>
              <a:rPr lang="hr-HR" sz="2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hr-HR" sz="2400" smtClean="0">
                <a:latin typeface="Calibri" pitchFamily="34" charset="0"/>
                <a:ea typeface="Calibri" pitchFamily="34" charset="0"/>
                <a:cs typeface="Calibri" pitchFamily="34" charset="0"/>
              </a:rPr>
              <a:t>( NISpuSŠ )</a:t>
            </a:r>
            <a:r>
              <a:rPr lang="en-US" sz="2400" smtClean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2" name="Rezervirano mjesto datuma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0BC76CE-AAB9-4B21-98BC-E3F120EB649A}" type="datetime1">
              <a:rPr lang="hr-HR"/>
              <a:pPr>
                <a:defRPr/>
              </a:pPr>
              <a:t>23.4.2013.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/>
              <a:t>Vedrana Banda, dipl.pedagog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Latn-RS" altLang="en-US" sz="3200" dirty="0" smtClean="0">
                <a:solidFill>
                  <a:schemeClr val="accent1">
                    <a:satMod val="150000"/>
                  </a:schemeClr>
                </a:solidFill>
                <a:latin typeface="Calibri" pitchFamily="34" charset="0"/>
                <a:cs typeface="Calibri" pitchFamily="34" charset="0"/>
              </a:rPr>
              <a:t>M</a:t>
            </a:r>
            <a:r>
              <a:rPr lang="hr-HR" altLang="en-US" sz="3200" dirty="0" smtClean="0">
                <a:solidFill>
                  <a:schemeClr val="accent1">
                    <a:satMod val="150000"/>
                  </a:schemeClr>
                </a:solidFill>
                <a:latin typeface="Calibri" pitchFamily="34" charset="0"/>
                <a:cs typeface="Calibri" pitchFamily="34" charset="0"/>
              </a:rPr>
              <a:t>INIMALNI BODOVNI PRAG</a:t>
            </a:r>
            <a:endParaRPr lang="sr-Latn-RS" altLang="en-US" sz="5400" dirty="0" smtClean="0">
              <a:solidFill>
                <a:schemeClr val="accent1">
                  <a:satMod val="1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4819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4C42FEE-CF54-4317-B47A-F028A6372C90}" type="slidenum">
              <a:rPr lang="en-US" smtClean="0">
                <a:solidFill>
                  <a:srgbClr val="1D538B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US" smtClean="0">
              <a:solidFill>
                <a:srgbClr val="1D538B"/>
              </a:solidFill>
              <a:latin typeface="Arial" charset="0"/>
              <a:cs typeface="Arial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66738" y="1916113"/>
            <a:ext cx="8001000" cy="4392612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Minimalni broj bodova</a:t>
            </a:r>
            <a:r>
              <a:rPr lang="hr-HR" sz="2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smtClean="0">
                <a:latin typeface="Calibri" pitchFamily="34" charset="0"/>
                <a:ea typeface="Calibri" pitchFamily="34" charset="0"/>
                <a:cs typeface="Calibri" pitchFamily="34" charset="0"/>
              </a:rPr>
              <a:t>potrebnih za prijavu temelji se na</a:t>
            </a:r>
            <a:r>
              <a:rPr lang="hr-HR" sz="240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smtClean="0">
                <a:latin typeface="Calibri" pitchFamily="34" charset="0"/>
                <a:ea typeface="Calibri" pitchFamily="34" charset="0"/>
                <a:cs typeface="Calibri" pitchFamily="34" charset="0"/>
              </a:rPr>
              <a:t>zajedničkom elementu vrednovanja iz točke IV. Odluke</a:t>
            </a:r>
            <a:r>
              <a:rPr lang="hr-HR" sz="2400" smtClean="0"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sz="240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56</a:t>
            </a:r>
            <a:r>
              <a:rPr lang="en-US" sz="2400" b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smtClean="0">
                <a:latin typeface="Calibri" pitchFamily="34" charset="0"/>
                <a:ea typeface="Calibri" pitchFamily="34" charset="0"/>
                <a:cs typeface="Calibri" pitchFamily="34" charset="0"/>
              </a:rPr>
              <a:t>bodova za upis u </a:t>
            </a:r>
            <a:r>
              <a:rPr lang="en-US" sz="2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gimnazije</a:t>
            </a:r>
            <a:r>
              <a:rPr lang="en-US" sz="2400" smtClean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endParaRPr lang="en-US" sz="240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50 </a:t>
            </a:r>
            <a:r>
              <a:rPr lang="en-US" sz="2400" smtClean="0">
                <a:latin typeface="Calibri" pitchFamily="34" charset="0"/>
                <a:ea typeface="Calibri" pitchFamily="34" charset="0"/>
                <a:cs typeface="Calibri" pitchFamily="34" charset="0"/>
              </a:rPr>
              <a:t>bodova za upis u </a:t>
            </a:r>
            <a:r>
              <a:rPr lang="en-US" sz="2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eksperimentalni program strukovne gimnazije;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endParaRPr lang="en-US" sz="240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44</a:t>
            </a:r>
            <a:r>
              <a:rPr lang="en-US" sz="2400" b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smtClean="0">
                <a:latin typeface="Calibri" pitchFamily="34" charset="0"/>
                <a:ea typeface="Calibri" pitchFamily="34" charset="0"/>
                <a:cs typeface="Calibri" pitchFamily="34" charset="0"/>
              </a:rPr>
              <a:t>boda za upis u </a:t>
            </a:r>
            <a:r>
              <a:rPr lang="en-US" sz="2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ostale programe obrazovanja </a:t>
            </a:r>
            <a:r>
              <a:rPr lang="en-US" sz="2400" b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u </a:t>
            </a:r>
            <a:r>
              <a:rPr lang="en-US" sz="2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trajanju od najmanje četiri godine.</a:t>
            </a:r>
            <a:endParaRPr lang="en-US" sz="2400" smtClean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" name="Rezervirano mjesto datuma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DEA984D-9D7F-4811-8D4B-0E772F37CD3D}" type="datetime1">
              <a:rPr lang="hr-HR"/>
              <a:pPr>
                <a:defRPr/>
              </a:pPr>
              <a:t>23.4.2013.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/>
              <a:t>Vedrana Banda, dipl.pedagog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Latn-RS" altLang="en-US" sz="3200" dirty="0">
                <a:solidFill>
                  <a:schemeClr val="accent1">
                    <a:satMod val="150000"/>
                  </a:schemeClr>
                </a:solidFill>
                <a:latin typeface="Calibri" pitchFamily="34" charset="0"/>
                <a:cs typeface="Calibri" pitchFamily="34" charset="0"/>
              </a:rPr>
              <a:t>M</a:t>
            </a:r>
            <a:r>
              <a:rPr lang="hr-HR" altLang="en-US" sz="3200" dirty="0">
                <a:solidFill>
                  <a:schemeClr val="accent1">
                    <a:satMod val="150000"/>
                  </a:schemeClr>
                </a:solidFill>
                <a:latin typeface="Calibri" pitchFamily="34" charset="0"/>
                <a:cs typeface="Calibri" pitchFamily="34" charset="0"/>
              </a:rPr>
              <a:t>INIMALNI BODOVNI PRAG</a:t>
            </a:r>
            <a:endParaRPr lang="sr-Latn-RS" altLang="en-US" sz="4000" dirty="0" smtClean="0">
              <a:solidFill>
                <a:schemeClr val="accent1"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43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865CB7B-A136-44F3-8A53-FE1280D7B2E8}" type="slidenum">
              <a:rPr lang="en-US" smtClean="0">
                <a:solidFill>
                  <a:srgbClr val="1D538B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en-US" smtClean="0">
              <a:solidFill>
                <a:srgbClr val="1D538B"/>
              </a:solidFill>
              <a:latin typeface="Arial" charset="0"/>
              <a:cs typeface="Arial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8313" y="1628775"/>
            <a:ext cx="8229600" cy="4625975"/>
          </a:xfrm>
        </p:spPr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  <a:buFont typeface="Wingdings" pitchFamily="2" charset="2"/>
              <a:buChar char="ü"/>
            </a:pPr>
            <a:endParaRPr lang="en-US" sz="1500" smtClean="0"/>
          </a:p>
          <a:p>
            <a:pPr eaLnBrk="1" hangingPunct="1">
              <a:lnSpc>
                <a:spcPct val="110000"/>
              </a:lnSpc>
              <a:buFont typeface="Wingdings" pitchFamily="2" charset="2"/>
              <a:buChar char="ü"/>
            </a:pPr>
            <a:r>
              <a:rPr lang="en-US" sz="1900" smtClean="0">
                <a:latin typeface="Calibri" pitchFamily="34" charset="0"/>
                <a:ea typeface="Calibri" pitchFamily="34" charset="0"/>
                <a:cs typeface="Calibri" pitchFamily="34" charset="0"/>
              </a:rPr>
              <a:t>Škole na području od posebne državne skrbi, u brdsko-planinskim područjima te na otocima i škole s nastavom na jezicima nacionalnih manjina za programe koji se izvode na jeziku i pismu nacionalnih manjina</a:t>
            </a:r>
            <a:r>
              <a:rPr lang="hr-HR" sz="1900" smtClean="0">
                <a:latin typeface="Calibri" pitchFamily="34" charset="0"/>
                <a:ea typeface="Calibri" pitchFamily="34" charset="0"/>
                <a:cs typeface="Calibri" pitchFamily="34" charset="0"/>
              </a:rPr>
              <a:t> -  </a:t>
            </a:r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mogu </a:t>
            </a:r>
            <a:r>
              <a:rPr lang="en-US" sz="2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umanjiti </a:t>
            </a:r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minimalni bodovni prag </a:t>
            </a:r>
            <a:r>
              <a:rPr lang="en-US" sz="2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za najviše 4 boda</a:t>
            </a:r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endParaRPr lang="hr-HR" sz="2000" b="1" smtClean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110000"/>
              </a:lnSpc>
              <a:buFont typeface="Wingdings 2" pitchFamily="18" charset="2"/>
              <a:buNone/>
            </a:pPr>
            <a:endParaRPr lang="en-US" sz="1900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10000"/>
              </a:lnSpc>
              <a:buFont typeface="Wingdings" pitchFamily="2" charset="2"/>
              <a:buChar char="ü"/>
            </a:pPr>
            <a:r>
              <a:rPr lang="en-US" sz="19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Minimalni broj bodova primjenjuje se tijekom cijeloga upisnog postupka.</a:t>
            </a:r>
            <a:endParaRPr lang="hr-HR" sz="1900" b="1" smtClean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110000"/>
              </a:lnSpc>
              <a:buFont typeface="Wingdings 2" pitchFamily="18" charset="2"/>
              <a:buNone/>
            </a:pPr>
            <a:endParaRPr lang="en-US" sz="190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110000"/>
              </a:lnSpc>
              <a:buFont typeface="Wingdings" pitchFamily="2" charset="2"/>
              <a:buChar char="ü"/>
            </a:pPr>
            <a:r>
              <a:rPr lang="en-US" sz="1900" smtClean="0">
                <a:latin typeface="Calibri" pitchFamily="34" charset="0"/>
                <a:ea typeface="Calibri" pitchFamily="34" charset="0"/>
                <a:cs typeface="Calibri" pitchFamily="34" charset="0"/>
              </a:rPr>
              <a:t>Za programe obrazovanja za stjecanje strukovne kvalifikacije i programe obrazovanja za vezane obrte u </a:t>
            </a:r>
            <a:r>
              <a:rPr lang="en-US" sz="19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trajanju od tri godine </a:t>
            </a:r>
            <a:r>
              <a:rPr lang="en-US" sz="1900" smtClean="0">
                <a:latin typeface="Calibri" pitchFamily="34" charset="0"/>
                <a:ea typeface="Calibri" pitchFamily="34" charset="0"/>
                <a:cs typeface="Calibri" pitchFamily="34" charset="0"/>
              </a:rPr>
              <a:t>te za programe obrazovanja koji traju manje od tri godine, a </a:t>
            </a:r>
            <a:r>
              <a:rPr lang="en-US" sz="19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najmanje godinu dana, ne utvrđuje se minimalni broj bodova </a:t>
            </a:r>
            <a:r>
              <a:rPr lang="en-US" sz="1900" smtClean="0">
                <a:latin typeface="Calibri" pitchFamily="34" charset="0"/>
                <a:ea typeface="Calibri" pitchFamily="34" charset="0"/>
                <a:cs typeface="Calibri" pitchFamily="34" charset="0"/>
              </a:rPr>
              <a:t>koji su potrebni za upis</a:t>
            </a:r>
            <a:r>
              <a:rPr lang="hr-HR" sz="190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već se  ljestvica poretka utvrđuje s obzirom na ostvaren broj bodova  sukladno elementima vrednovanja ( zajednički, posebni, dodatni )</a:t>
            </a:r>
            <a:r>
              <a:rPr lang="en-US" sz="1900" smtClean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2" name="Rezervirano mjesto datuma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2C9DD0B-8E0A-494C-8F14-FE29F46E64FB}" type="datetime1">
              <a:rPr lang="hr-HR"/>
              <a:pPr>
                <a:defRPr/>
              </a:pPr>
              <a:t>23.4.2013.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/>
              <a:t>Vedrana Banda, dipl.pedagog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332656"/>
            <a:ext cx="8001000" cy="936104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PROGRAMI OBRAZOVANJA ZA STJECANJE </a:t>
            </a:r>
            <a:r>
              <a:rPr lang="hr-HR" sz="2400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/>
            </a:r>
            <a:br>
              <a:rPr lang="hr-HR" sz="2400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2400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STRUKOVNE KVALIFIKACIJE U TRAJANJU </a:t>
            </a:r>
            <a:r>
              <a:rPr lang="hr-HR" sz="2400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/>
            </a:r>
            <a:br>
              <a:rPr lang="hr-HR" sz="2400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2400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MANJEM OD TRI GODINE</a:t>
            </a:r>
            <a:r>
              <a:rPr lang="hr-HR" sz="2400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- </a:t>
            </a:r>
            <a:r>
              <a:rPr lang="en-US" sz="2400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A NAJMANJE GODINU DANA</a:t>
            </a:r>
          </a:p>
        </p:txBody>
      </p:sp>
      <p:sp>
        <p:nvSpPr>
          <p:cNvPr id="3686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8B43134-0B53-4C95-B7FA-3842CABA2C26}" type="slidenum">
              <a:rPr lang="en-US" smtClean="0">
                <a:solidFill>
                  <a:srgbClr val="1D538B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en-US" smtClean="0">
              <a:solidFill>
                <a:srgbClr val="1D538B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9750" y="1916113"/>
            <a:ext cx="8001000" cy="3484562"/>
          </a:xfrm>
        </p:spPr>
        <p:txBody>
          <a:bodyPr>
            <a:normAutofit/>
          </a:bodyPr>
          <a:lstStyle/>
          <a:p>
            <a:pPr marL="0" indent="0" algn="just" eaLnBrk="1" hangingPunct="1">
              <a:buSzPct val="100000"/>
              <a:buFont typeface="Wingdings" pitchFamily="2" charset="2"/>
              <a:buNone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SzPct val="100000"/>
              <a:buFont typeface="Wingdings" pitchFamily="2" charset="2"/>
              <a:buChar char="ü"/>
            </a:pPr>
            <a:r>
              <a:rPr lang="en-US" sz="2400" b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Ljestvica poretka kandidata koji su se prijavili za upis u I. razred srednje škole </a:t>
            </a:r>
            <a:r>
              <a:rPr lang="en-US" sz="2400" smtClean="0">
                <a:latin typeface="Calibri" pitchFamily="34" charset="0"/>
                <a:ea typeface="Calibri" pitchFamily="34" charset="0"/>
                <a:cs typeface="Calibri" pitchFamily="34" charset="0"/>
              </a:rPr>
              <a:t>radi se na osnovu prosjeka svih zaključnih ocjena svih nastavnih predmeta na dvije decimale u posljednja četiri razreda osnovnoga obrazovanja te posebnog i dodatnog elementa vrednovanja iz točke IV. Odluke.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A37E646-D83C-4368-973B-B8F5EE1FDBF7}" type="datetime1">
              <a:rPr lang="hr-HR"/>
              <a:pPr>
                <a:defRPr/>
              </a:pPr>
              <a:t>23.4.2013.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/>
              <a:t>Vedrana Banda, dipl.pedagog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dirty="0" smtClean="0">
                <a:solidFill>
                  <a:schemeClr val="accent1">
                    <a:satMod val="150000"/>
                  </a:schemeClr>
                </a:solidFill>
                <a:latin typeface="Calibri" pitchFamily="34" charset="0"/>
                <a:cs typeface="Calibri" pitchFamily="34" charset="0"/>
              </a:rPr>
              <a:t>POSTUPCI PRIJAVA I UPISA U SREDNJE ŠKOLE</a:t>
            </a:r>
            <a:endParaRPr lang="hr-HR" dirty="0">
              <a:solidFill>
                <a:schemeClr val="accent1">
                  <a:satMod val="1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891" name="Podnaslov 7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500188"/>
          </a:xfrm>
        </p:spPr>
        <p:txBody>
          <a:bodyPr/>
          <a:lstStyle/>
          <a:p>
            <a:pPr eaLnBrk="1" hangingPunct="1"/>
            <a:r>
              <a:rPr lang="hr-HR" sz="3200" smtClean="0">
                <a:latin typeface="Calibri" pitchFamily="34" charset="0"/>
                <a:ea typeface="Calibri" pitchFamily="34" charset="0"/>
                <a:cs typeface="Calibri" pitchFamily="34" charset="0"/>
              </a:rPr>
              <a:t>OBVEZE OSNOVNIH ŠKOLA 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8F908BC-D896-45B8-96AC-13AA7F83D2C1}" type="datetime1">
              <a:rPr lang="hr-HR"/>
              <a:pPr>
                <a:defRPr/>
              </a:pPr>
              <a:t>23.4.2013.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/>
              <a:t>Vedrana Banda, dipl.pedagog</a:t>
            </a: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EC6106-C391-4074-8311-54C4999BE0D9}" type="slidenum">
              <a:rPr lang="hr-HR"/>
              <a:pPr>
                <a:defRPr/>
              </a:pPr>
              <a:t>29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539750" y="1268413"/>
            <a:ext cx="8001000" cy="4921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20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126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ADA6C36-5C26-4BB1-AD1C-7A849636C271}" type="slidenum">
              <a:rPr lang="hr-HR" smtClean="0">
                <a:solidFill>
                  <a:srgbClr val="1D538B"/>
                </a:solidFill>
                <a:latin typeface="Verdana" pitchFamily="34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hr-HR" smtClean="0">
              <a:solidFill>
                <a:srgbClr val="1D538B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750" y="1916113"/>
            <a:ext cx="8001000" cy="3844925"/>
          </a:xfrm>
        </p:spPr>
        <p:txBody>
          <a:bodyPr>
            <a:normAutofit/>
          </a:bodyPr>
          <a:lstStyle/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AutoNum type="romanUcPeriod"/>
            </a:pPr>
            <a:r>
              <a:rPr lang="hr-HR" sz="2800" b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PREDNOSTI I POGODNOSTI</a:t>
            </a:r>
          </a:p>
          <a:p>
            <a:pPr marL="571500" indent="-571500" eaLnBrk="1" hangingPunct="1">
              <a:lnSpc>
                <a:spcPct val="80000"/>
              </a:lnSpc>
              <a:buFont typeface="Wingdings 2" pitchFamily="18" charset="2"/>
              <a:buNone/>
            </a:pPr>
            <a:endParaRPr lang="hr-HR" sz="2500" b="1" smtClean="0">
              <a:solidFill>
                <a:srgbClr val="00206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hr-HR" sz="2500" b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Bolja umreženost svih sudionika upisnoga procesa </a:t>
            </a:r>
            <a:r>
              <a:rPr lang="hr-HR" sz="250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– MZOS-a, ureda državne uprave, županijskih upravnih odjela, osnovnih i srednjih škola, učenika i roditelja;</a:t>
            </a:r>
          </a:p>
          <a:p>
            <a:pPr marL="571500" indent="-571500" eaLnBrk="1" hangingPunct="1">
              <a:lnSpc>
                <a:spcPct val="80000"/>
              </a:lnSpc>
              <a:buFont typeface="Wingdings 2" pitchFamily="18" charset="2"/>
              <a:buNone/>
            </a:pPr>
            <a:endParaRPr lang="hr-HR" sz="250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hr-HR" sz="2500" b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Informacije o cijelomu postupku</a:t>
            </a:r>
            <a:r>
              <a:rPr lang="hr-HR" sz="250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obrazovnim programima - dostupne u svakomu trenutku (pravovremeno i jasno informiranje korisnika o svim aspektima procesa);</a:t>
            </a: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None/>
            </a:pPr>
            <a:endParaRPr lang="hr-HR" sz="2500" b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r-HR" sz="25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None/>
            </a:pPr>
            <a:endParaRPr lang="hr-HR" sz="2500" smtClean="0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708219C-6356-420C-9650-B04B98560AF3}" type="datetime1">
              <a:rPr lang="hr-HR"/>
              <a:pPr>
                <a:defRPr/>
              </a:pPr>
              <a:t>23.4.2013.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/>
              <a:t>Vedrana Banda, dipl.pedagog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>
                <a:solidFill>
                  <a:schemeClr val="accent1">
                    <a:satMod val="150000"/>
                  </a:schemeClr>
                </a:solidFill>
                <a:latin typeface="Calibri" pitchFamily="34" charset="0"/>
                <a:cs typeface="Calibri" pitchFamily="34" charset="0"/>
              </a:rPr>
              <a:t>OBVEZE  OSNOVNIH  ŠKOLA</a:t>
            </a:r>
            <a:endParaRPr lang="hr-HR" dirty="0">
              <a:solidFill>
                <a:schemeClr val="accent1">
                  <a:satMod val="1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hr-HR" smtClean="0">
                <a:latin typeface="Calibri" pitchFamily="34" charset="0"/>
                <a:ea typeface="Calibri" pitchFamily="34" charset="0"/>
                <a:cs typeface="Calibri" pitchFamily="34" charset="0"/>
              </a:rPr>
              <a:t>Ravnatelji škola imenovali </a:t>
            </a:r>
            <a:r>
              <a:rPr lang="hr-HR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UPISNA</a:t>
            </a:r>
            <a:r>
              <a:rPr lang="hr-HR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hr-HR" b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POVJERENSTVA</a:t>
            </a:r>
            <a:r>
              <a:rPr lang="hr-HR" smtClean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hr-HR" sz="2800" smtClean="0">
                <a:latin typeface="Calibri" pitchFamily="34" charset="0"/>
                <a:ea typeface="Calibri" pitchFamily="34" charset="0"/>
                <a:cs typeface="Calibri" pitchFamily="34" charset="0"/>
              </a:rPr>
              <a:t>ravnatelj, upisni koordinator  i zamjenik upisnog koordinatora</a:t>
            </a:r>
            <a:r>
              <a:rPr lang="hr-HR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1" hangingPunct="1">
              <a:buFont typeface="Wingdings 2" pitchFamily="18" charset="2"/>
              <a:buNone/>
            </a:pPr>
            <a:endParaRPr lang="hr-HR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/>
            <a:r>
              <a:rPr lang="hr-HR" b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Razrednici</a:t>
            </a:r>
            <a:r>
              <a:rPr lang="hr-HR" smtClean="0">
                <a:latin typeface="Calibri" pitchFamily="34" charset="0"/>
                <a:ea typeface="Calibri" pitchFamily="34" charset="0"/>
                <a:cs typeface="Calibri" pitchFamily="34" charset="0"/>
              </a:rPr>
              <a:t> osmog razreda – informirani o načinu upisa i obvezama putem Carnet- ovog stručnog skupa u četvrtak, 11. 04. 2013. – savjetovanje se moglo pratiti i putem video konferencije</a:t>
            </a:r>
          </a:p>
          <a:p>
            <a:pPr eaLnBrk="1" hangingPunct="1">
              <a:buFont typeface="Wingdings 2" pitchFamily="18" charset="2"/>
              <a:buNone/>
            </a:pPr>
            <a:endParaRPr lang="hr-HR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8F908BC-D896-45B8-96AC-13AA7F83D2C1}" type="datetime1">
              <a:rPr lang="hr-HR"/>
              <a:pPr>
                <a:defRPr/>
              </a:pPr>
              <a:t>23.4.2013.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/>
              <a:t>Vedrana Banda, dipl.pedagog</a:t>
            </a: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F1747F-4FE8-4170-8E5D-605B7DF88308}" type="slidenum">
              <a:rPr lang="hr-HR"/>
              <a:pPr>
                <a:defRPr/>
              </a:pPr>
              <a:t>30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>
                <a:solidFill>
                  <a:schemeClr val="accent1">
                    <a:satMod val="150000"/>
                  </a:schemeClr>
                </a:solidFill>
                <a:latin typeface="Calibri" pitchFamily="34" charset="0"/>
                <a:cs typeface="Calibri" pitchFamily="34" charset="0"/>
              </a:rPr>
              <a:t>OBVEZE  OSNOVNIH  ŠKOLA</a:t>
            </a:r>
            <a:endParaRPr lang="hr-H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hr-HR" smtClean="0">
                <a:latin typeface="Calibri" pitchFamily="34" charset="0"/>
                <a:ea typeface="Calibri" pitchFamily="34" charset="0"/>
                <a:cs typeface="Calibri" pitchFamily="34" charset="0"/>
              </a:rPr>
              <a:t>15. travnja 2013. učenici osmog razreda dobili </a:t>
            </a:r>
            <a:r>
              <a:rPr lang="hr-HR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BROŠURE  „ Idemo u srednju ” </a:t>
            </a:r>
            <a:r>
              <a:rPr lang="hr-HR" smtClean="0">
                <a:latin typeface="Calibri" pitchFamily="34" charset="0"/>
                <a:ea typeface="Calibri" pitchFamily="34" charset="0"/>
                <a:cs typeface="Calibri" pitchFamily="34" charset="0"/>
              </a:rPr>
              <a:t>prijave i upisi u srednje škole za šk.god.2013./2014.- brošura dostupna u PDF-u na internetu.</a:t>
            </a:r>
          </a:p>
          <a:p>
            <a:pPr eaLnBrk="1" hangingPunct="1"/>
            <a:r>
              <a:rPr lang="hr-HR" smtClean="0">
                <a:latin typeface="Calibri" pitchFamily="34" charset="0"/>
                <a:ea typeface="Calibri" pitchFamily="34" charset="0"/>
                <a:cs typeface="Calibri" pitchFamily="34" charset="0"/>
              </a:rPr>
              <a:t>Kontakti : 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hr-HR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  <a:hlinkClick r:id="rId2"/>
              </a:rPr>
              <a:t>upisi-srednje@mzos.hr</a:t>
            </a:r>
            <a:endParaRPr lang="hr-HR" smtClean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hr-HR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  <a:hlinkClick r:id="rId3"/>
              </a:rPr>
              <a:t>helpdesk@skole.hr</a:t>
            </a:r>
            <a:endParaRPr lang="hr-HR" smtClean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hr-HR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  <a:hlinkClick r:id="rId4"/>
              </a:rPr>
              <a:t>www.upisi.hr</a:t>
            </a:r>
            <a:endParaRPr lang="hr-HR" smtClean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hr-HR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hr-HR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8F908BC-D896-45B8-96AC-13AA7F83D2C1}" type="datetime1">
              <a:rPr lang="hr-HR"/>
              <a:pPr>
                <a:defRPr/>
              </a:pPr>
              <a:t>23.4.2013.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/>
              <a:t>Vedrana Banda, dipl.pedagog</a:t>
            </a: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FD7FAF-E7C9-4915-A16D-F6905D7D6DEB}" type="slidenum">
              <a:rPr lang="hr-HR"/>
              <a:pPr>
                <a:defRPr/>
              </a:pPr>
              <a:t>31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r-HR" dirty="0" smtClean="0"/>
              <a:t>Opći poslovi </a:t>
            </a:r>
            <a:br>
              <a:rPr lang="hr-HR" dirty="0" smtClean="0"/>
            </a:br>
            <a:r>
              <a:rPr lang="hr-HR" dirty="0" smtClean="0"/>
              <a:t>UPISNOG POVJERNESTVA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buClrTx/>
              <a:buSzPct val="100000"/>
            </a:pPr>
            <a:r>
              <a:rPr lang="hr-HR" sz="240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Dodjeljuju učenicima i razrednicima osmog razreda elektronički identitet iz AAI@Eduhr sustava (prijava u NISpuSŠ sustav na </a:t>
            </a:r>
            <a:r>
              <a:rPr lang="hr-HR" sz="240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  <a:hlinkClick r:id="rId2"/>
              </a:rPr>
              <a:t>www.upisi.hr</a:t>
            </a:r>
            <a:r>
              <a:rPr lang="hr-HR" sz="240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).</a:t>
            </a:r>
          </a:p>
          <a:p>
            <a:pPr marL="342900" indent="-342900" eaLnBrk="1" hangingPunct="1">
              <a:buClrTx/>
              <a:buSzPct val="100000"/>
              <a:buFont typeface="Wingdings 2" pitchFamily="18" charset="2"/>
              <a:buNone/>
            </a:pPr>
            <a:endParaRPr lang="hr-HR" sz="2400" smtClean="0">
              <a:solidFill>
                <a:srgbClr val="000000"/>
              </a:solidFill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pPr marL="342900" indent="-342900" eaLnBrk="1" hangingPunct="1">
              <a:buClrTx/>
              <a:buSzPct val="100000"/>
            </a:pPr>
            <a:r>
              <a:rPr lang="hr-HR" sz="240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Omogućuju učenicima pristup sučelju za vrijeme trajanja prijava i upisa u srednje škole iz školskih informatičkih učionica.</a:t>
            </a:r>
          </a:p>
          <a:p>
            <a:pPr marL="342900" indent="-342900" eaLnBrk="1" hangingPunct="1">
              <a:buClrTx/>
              <a:buSzPct val="100000"/>
              <a:buFont typeface="Wingdings 2" pitchFamily="18" charset="2"/>
              <a:buNone/>
            </a:pPr>
            <a:endParaRPr lang="hr-HR" sz="2400" smtClean="0">
              <a:solidFill>
                <a:srgbClr val="000000"/>
              </a:solidFill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pPr marL="342900" indent="-342900" eaLnBrk="1" hangingPunct="1">
              <a:buClrTx/>
              <a:buSzPct val="100000"/>
            </a:pPr>
            <a:r>
              <a:rPr lang="hr-HR" sz="240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Pružaju detaljne informacije roditeljima i učenicima o elementima i kriterijima te o načinu i postupku provedbe prijava i upisa.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BAEE360-4EAD-4257-8220-F6C845F8BBE6}" type="datetime1">
              <a:rPr lang="hr-HR" smtClean="0"/>
              <a:pPr>
                <a:defRPr/>
              </a:pPr>
              <a:t>23.4.2013.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Vedrana Banda, dipl.pedagog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4B2A65-A286-437E-A65D-7BC93D65D346}" type="slidenum">
              <a:rPr lang="hr-HR" smtClean="0"/>
              <a:pPr>
                <a:defRPr/>
              </a:pPr>
              <a:t>32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20676" y="548680"/>
            <a:ext cx="8001000" cy="4921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r-HR" dirty="0" smtClean="0"/>
              <a:t>Poslovi  RAZREDNIKA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D07704E-BAE7-49B7-8AA9-36572DAA8642}" type="datetime1">
              <a:rPr lang="hr-HR" smtClean="0"/>
              <a:pPr>
                <a:defRPr/>
              </a:pPr>
              <a:t>23.4.2013.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Vedrana Banda, dipl.pedagog</a:t>
            </a:r>
            <a:endParaRPr lang="sr-Latn-R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7E7704-8033-48AF-9619-07EBE434EA46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7" name="Pravokutnik 6"/>
          <p:cNvSpPr/>
          <p:nvPr/>
        </p:nvSpPr>
        <p:spPr>
          <a:xfrm>
            <a:off x="419100" y="1557338"/>
            <a:ext cx="8281988" cy="52006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SzPct val="100000"/>
              <a:buFont typeface="Wingdings" pitchFamily="2" charset="2"/>
              <a:buChar char="§"/>
            </a:pPr>
            <a:r>
              <a:rPr lang="hr-HR" sz="240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Pružaju </a:t>
            </a:r>
            <a:r>
              <a:rPr lang="hr-HR"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sym typeface="Wingdings" pitchFamily="2" charset="2"/>
              </a:rPr>
              <a:t>detaljne informacije </a:t>
            </a:r>
            <a:r>
              <a:rPr lang="hr-HR" sz="240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roditeljima i učenicima o elementima i kriterijima te o načinu i postupku provedbe prijava i upisa.</a:t>
            </a:r>
          </a:p>
          <a:p>
            <a:pPr marL="285750" indent="-285750">
              <a:buSzPct val="100000"/>
            </a:pPr>
            <a:endParaRPr lang="hr-HR" sz="1000">
              <a:solidFill>
                <a:srgbClr val="000000"/>
              </a:solidFill>
              <a:latin typeface="Calibri" pitchFamily="34" charset="0"/>
              <a:sym typeface="Wingdings" pitchFamily="2" charset="2"/>
            </a:endParaRPr>
          </a:p>
          <a:p>
            <a:pPr marL="285750" indent="-285750">
              <a:buSzPct val="100000"/>
              <a:buFont typeface="Wingdings" pitchFamily="2" charset="2"/>
              <a:buChar char="§"/>
            </a:pPr>
            <a:r>
              <a:rPr lang="hr-HR" sz="2400">
                <a:latin typeface="Calibri" pitchFamily="34" charset="0"/>
                <a:sym typeface="Wingdings" pitchFamily="2" charset="2"/>
              </a:rPr>
              <a:t>Unose </a:t>
            </a:r>
            <a:r>
              <a:rPr lang="hr-HR" sz="2400" b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sym typeface="Wingdings" pitchFamily="2" charset="2"/>
              </a:rPr>
              <a:t>podatke i ocjene </a:t>
            </a:r>
            <a:r>
              <a:rPr lang="hr-HR" sz="2400">
                <a:latin typeface="Calibri" pitchFamily="34" charset="0"/>
                <a:sym typeface="Wingdings" pitchFamily="2" charset="2"/>
              </a:rPr>
              <a:t>o učenicima koji su barem jedan razred od 5. do 7. razreda završili u inozemstvu.</a:t>
            </a:r>
          </a:p>
          <a:p>
            <a:pPr marL="285750" indent="-285750">
              <a:buSzPct val="100000"/>
            </a:pPr>
            <a:endParaRPr lang="hr-HR" sz="1000">
              <a:latin typeface="Calibri" pitchFamily="34" charset="0"/>
              <a:sym typeface="Wingdings" pitchFamily="2" charset="2"/>
            </a:endParaRPr>
          </a:p>
          <a:p>
            <a:pPr marL="285750" indent="-285750">
              <a:buSzPct val="100000"/>
              <a:buFont typeface="Wingdings" pitchFamily="2" charset="2"/>
              <a:buChar char="§"/>
            </a:pPr>
            <a:r>
              <a:rPr lang="hr-HR" sz="2400">
                <a:latin typeface="Calibri" pitchFamily="34" charset="0"/>
                <a:sym typeface="Wingdings" pitchFamily="2" charset="2"/>
              </a:rPr>
              <a:t>Vode </a:t>
            </a:r>
            <a:r>
              <a:rPr lang="hr-HR" sz="2400" b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sym typeface="Wingdings" pitchFamily="2" charset="2"/>
              </a:rPr>
              <a:t>brigu o ažurnosti unesenih podataka i ocjena u e- Matici i  prijavama </a:t>
            </a:r>
            <a:r>
              <a:rPr lang="hr-HR" sz="2400">
                <a:latin typeface="Calibri" pitchFamily="34" charset="0"/>
                <a:sym typeface="Wingdings" pitchFamily="2" charset="2"/>
              </a:rPr>
              <a:t>svojih učenika.</a:t>
            </a:r>
          </a:p>
          <a:p>
            <a:pPr marL="285750" indent="-285750">
              <a:buSzPct val="100000"/>
            </a:pPr>
            <a:endParaRPr lang="hr-HR" sz="1200">
              <a:latin typeface="Calibri" pitchFamily="34" charset="0"/>
              <a:sym typeface="Wingdings" pitchFamily="2" charset="2"/>
            </a:endParaRPr>
          </a:p>
          <a:p>
            <a:pPr marL="285750" indent="-285750">
              <a:buSzPct val="100000"/>
              <a:buFont typeface="Wingdings" pitchFamily="2" charset="2"/>
              <a:buChar char="§"/>
            </a:pPr>
            <a:r>
              <a:rPr lang="hr-HR" sz="2400">
                <a:latin typeface="Calibri" pitchFamily="34" charset="0"/>
                <a:sym typeface="Wingdings" pitchFamily="2" charset="2"/>
              </a:rPr>
              <a:t>Unose podatke o </a:t>
            </a:r>
            <a:r>
              <a:rPr lang="hr-HR" sz="2400" b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sym typeface="Wingdings" pitchFamily="2" charset="2"/>
              </a:rPr>
              <a:t>nepostojanju zdravstvenih kontraindikacija </a:t>
            </a:r>
            <a:r>
              <a:rPr lang="hr-HR" sz="2400">
                <a:latin typeface="Calibri" pitchFamily="34" charset="0"/>
                <a:sym typeface="Wingdings" pitchFamily="2" charset="2"/>
              </a:rPr>
              <a:t>za učenike (</a:t>
            </a:r>
            <a:r>
              <a:rPr lang="hr-HR" sz="2400" b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sym typeface="Wingdings" pitchFamily="2" charset="2"/>
              </a:rPr>
              <a:t>potvrda obiteljskih liječnika</a:t>
            </a:r>
            <a:r>
              <a:rPr lang="hr-HR" sz="2400">
                <a:latin typeface="Calibri" pitchFamily="34" charset="0"/>
                <a:sym typeface="Wingdings" pitchFamily="2" charset="2"/>
              </a:rPr>
              <a:t>) – točka XIX. – liječničku </a:t>
            </a:r>
            <a:r>
              <a:rPr lang="hr-HR" sz="2400" u="sng">
                <a:latin typeface="Calibri" pitchFamily="34" charset="0"/>
                <a:sym typeface="Wingdings" pitchFamily="2" charset="2"/>
              </a:rPr>
              <a:t>svjedodžbu medicine rada učenici će predati u srednju školu kod upisa </a:t>
            </a:r>
          </a:p>
          <a:p>
            <a:pPr marL="285750" indent="-285750">
              <a:buSzPct val="100000"/>
            </a:pPr>
            <a:endParaRPr lang="hr-HR" sz="1100">
              <a:latin typeface="Calibri" pitchFamily="34" charset="0"/>
              <a:sym typeface="Wingdings" pitchFamily="2" charset="2"/>
            </a:endParaRPr>
          </a:p>
          <a:p>
            <a:pPr marL="285750" indent="-285750">
              <a:buSzPct val="100000"/>
            </a:pPr>
            <a:endParaRPr lang="vi-VN" b="1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20676" y="548680"/>
            <a:ext cx="8001000" cy="4921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r-HR" dirty="0" smtClean="0"/>
              <a:t>Poslovi  RAZREDNIKA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D07704E-BAE7-49B7-8AA9-36572DAA8642}" type="datetime1">
              <a:rPr lang="hr-HR" smtClean="0"/>
              <a:pPr>
                <a:defRPr/>
              </a:pPr>
              <a:t>23.4.2013.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Vedrana Banda, dipl.pedagog</a:t>
            </a:r>
            <a:endParaRPr lang="sr-Latn-R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ACA47-86B3-4F09-BB69-CB9230C277A6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7" name="Pravokutnik 6"/>
          <p:cNvSpPr/>
          <p:nvPr/>
        </p:nvSpPr>
        <p:spPr>
          <a:xfrm>
            <a:off x="381000" y="1471613"/>
            <a:ext cx="8280400" cy="49704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SzPct val="100000"/>
              <a:buFont typeface="Wingdings" pitchFamily="2" charset="2"/>
              <a:buChar char="§"/>
            </a:pPr>
            <a:r>
              <a:rPr lang="hr-HR" sz="2400">
                <a:latin typeface="Calibri" pitchFamily="34" charset="0"/>
                <a:sym typeface="Wingdings" pitchFamily="2" charset="2"/>
              </a:rPr>
              <a:t>Unose podatke o </a:t>
            </a:r>
            <a:r>
              <a:rPr lang="hr-HR" sz="2400" b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sym typeface="Wingdings" pitchFamily="2" charset="2"/>
              </a:rPr>
              <a:t>sportskom postignuću učenika </a:t>
            </a:r>
            <a:r>
              <a:rPr lang="hr-HR" sz="2400">
                <a:latin typeface="Calibri" pitchFamily="34" charset="0"/>
                <a:sym typeface="Wingdings" pitchFamily="2" charset="2"/>
              </a:rPr>
              <a:t>(potvrda nacionalnoga sportskog saveza za upis u odjele za sportaše) – točka IX.</a:t>
            </a:r>
          </a:p>
          <a:p>
            <a:pPr marL="342900" indent="-342900">
              <a:buSzPct val="100000"/>
            </a:pPr>
            <a:endParaRPr lang="hr-HR" sz="1100">
              <a:latin typeface="Calibri" pitchFamily="34" charset="0"/>
              <a:sym typeface="Wingdings" pitchFamily="2" charset="2"/>
            </a:endParaRPr>
          </a:p>
          <a:p>
            <a:pPr marL="342900" indent="-342900">
              <a:buSzPct val="100000"/>
              <a:buFont typeface="Wingdings" pitchFamily="2" charset="2"/>
              <a:buChar char="§"/>
            </a:pPr>
            <a:r>
              <a:rPr lang="hr-HR" sz="2400">
                <a:latin typeface="Calibri" pitchFamily="34" charset="0"/>
                <a:sym typeface="Wingdings" pitchFamily="2" charset="2"/>
              </a:rPr>
              <a:t>Unose podatke o kandidatima s </a:t>
            </a:r>
            <a:r>
              <a:rPr lang="hr-HR" sz="2400" b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sym typeface="Wingdings" pitchFamily="2" charset="2"/>
              </a:rPr>
              <a:t>teškoćama u razvoju </a:t>
            </a:r>
            <a:r>
              <a:rPr lang="hr-HR" sz="2400">
                <a:latin typeface="Calibri" pitchFamily="34" charset="0"/>
                <a:sym typeface="Wingdings" pitchFamily="2" charset="2"/>
              </a:rPr>
              <a:t>i  </a:t>
            </a:r>
            <a:r>
              <a:rPr lang="hr-HR" sz="2400" b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sym typeface="Wingdings" pitchFamily="2" charset="2"/>
              </a:rPr>
              <a:t>zdravstvenim teškoćama </a:t>
            </a:r>
            <a:r>
              <a:rPr lang="hr-HR" sz="2400">
                <a:latin typeface="Calibri" pitchFamily="34" charset="0"/>
                <a:sym typeface="Wingdings" pitchFamily="2" charset="2"/>
              </a:rPr>
              <a:t>– točka XIV. i XV.</a:t>
            </a:r>
          </a:p>
          <a:p>
            <a:pPr marL="342900" indent="-342900">
              <a:buSzPct val="100000"/>
            </a:pPr>
            <a:endParaRPr lang="hr-HR" sz="1100">
              <a:latin typeface="Calibri" pitchFamily="34" charset="0"/>
              <a:sym typeface="Wingdings" pitchFamily="2" charset="2"/>
            </a:endParaRPr>
          </a:p>
          <a:p>
            <a:pPr marL="342900" indent="-342900">
              <a:buSzPct val="100000"/>
              <a:buFont typeface="Wingdings" pitchFamily="2" charset="2"/>
              <a:buChar char="§"/>
            </a:pPr>
            <a:r>
              <a:rPr lang="vi-VN" sz="2400">
                <a:latin typeface="Calibri" pitchFamily="34" charset="0"/>
                <a:sym typeface="Wingdings" pitchFamily="2" charset="2"/>
              </a:rPr>
              <a:t>Unose podatke o kandidatima koji žive u </a:t>
            </a:r>
            <a:r>
              <a:rPr lang="vi-V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sym typeface="Wingdings" pitchFamily="2" charset="2"/>
              </a:rPr>
              <a:t>otežanim uvjetima obrazovanja</a:t>
            </a:r>
            <a:r>
              <a:rPr lang="hr-HR" sz="2400" b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sym typeface="Wingdings" pitchFamily="2" charset="2"/>
              </a:rPr>
              <a:t> </a:t>
            </a:r>
            <a:r>
              <a:rPr lang="hr-HR" sz="2400">
                <a:latin typeface="Calibri" pitchFamily="34" charset="0"/>
                <a:sym typeface="Wingdings" pitchFamily="2" charset="2"/>
              </a:rPr>
              <a:t>– točka XVI.</a:t>
            </a:r>
          </a:p>
          <a:p>
            <a:pPr marL="342900" indent="-342900">
              <a:buSzPct val="100000"/>
            </a:pPr>
            <a:endParaRPr lang="hr-HR" sz="2000">
              <a:latin typeface="Calibri" pitchFamily="34" charset="0"/>
              <a:sym typeface="Wingdings" pitchFamily="2" charset="2"/>
            </a:endParaRPr>
          </a:p>
          <a:p>
            <a:pPr marL="342900" indent="-342900">
              <a:buSzPct val="100000"/>
              <a:buFont typeface="Wingdings" pitchFamily="2" charset="2"/>
              <a:buChar char="§"/>
            </a:pPr>
            <a:r>
              <a:rPr lang="hr-HR" sz="2400">
                <a:latin typeface="Calibri" pitchFamily="34" charset="0"/>
                <a:sym typeface="Wingdings" pitchFamily="2" charset="2"/>
              </a:rPr>
              <a:t>Unose podatke o kandidatima na osnovi  Nacionalnog  programa za </a:t>
            </a:r>
            <a:r>
              <a:rPr lang="hr-HR" sz="2400" b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sym typeface="Wingdings" pitchFamily="2" charset="2"/>
              </a:rPr>
              <a:t>Rome</a:t>
            </a:r>
            <a:r>
              <a:rPr lang="hr-HR" sz="2400">
                <a:latin typeface="Calibri" pitchFamily="34" charset="0"/>
                <a:sym typeface="Wingdings" pitchFamily="2" charset="2"/>
              </a:rPr>
              <a:t> – točka XVII.</a:t>
            </a:r>
          </a:p>
          <a:p>
            <a:pPr marL="342900" indent="-342900">
              <a:buSzPct val="100000"/>
            </a:pPr>
            <a:endParaRPr lang="vi-VN" sz="1100">
              <a:latin typeface="Calibri" pitchFamily="34" charset="0"/>
              <a:sym typeface="Wingdings" pitchFamily="2" charset="2"/>
            </a:endParaRPr>
          </a:p>
          <a:p>
            <a:pPr marL="342900" indent="-342900">
              <a:buSzPct val="100000"/>
              <a:buFont typeface="Wingdings" pitchFamily="2" charset="2"/>
              <a:buChar char="§"/>
            </a:pPr>
            <a:r>
              <a:rPr lang="vi-V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sym typeface="Wingdings" pitchFamily="2" charset="2"/>
              </a:rPr>
              <a:t>Ispisuju prijavnice </a:t>
            </a:r>
            <a:r>
              <a:rPr lang="vi-VN" sz="2400">
                <a:latin typeface="Calibri" pitchFamily="34" charset="0"/>
                <a:sym typeface="Wingdings" pitchFamily="2" charset="2"/>
              </a:rPr>
              <a:t>iz NISpuSŠ sustava i </a:t>
            </a:r>
            <a:r>
              <a:rPr lang="vi-V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sym typeface="Wingdings" pitchFamily="2" charset="2"/>
              </a:rPr>
              <a:t>daju na ovjeru (potpis) roditeljima </a:t>
            </a:r>
            <a:r>
              <a:rPr lang="vi-VN" sz="2400">
                <a:latin typeface="Calibri" pitchFamily="34" charset="0"/>
                <a:sym typeface="Wingdings" pitchFamily="2" charset="2"/>
              </a:rPr>
              <a:t>i </a:t>
            </a:r>
            <a:r>
              <a:rPr lang="vi-V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sym typeface="Wingdings" pitchFamily="2" charset="2"/>
              </a:rPr>
              <a:t>učenicima </a:t>
            </a:r>
            <a:r>
              <a:rPr lang="hr-HR" sz="2400" b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sym typeface="Wingdings" pitchFamily="2" charset="2"/>
              </a:rPr>
              <a:t>.</a:t>
            </a:r>
            <a:endParaRPr lang="vi-VN" sz="2400" b="1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2800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Odgovori na neka konkretna pitanja </a:t>
            </a:r>
            <a:endParaRPr lang="hr-HR" sz="2800" dirty="0">
              <a:solidFill>
                <a:schemeClr val="accent1">
                  <a:satMod val="1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288" y="1628775"/>
            <a:ext cx="8229600" cy="4625975"/>
          </a:xfrm>
        </p:spPr>
        <p:txBody>
          <a:bodyPr>
            <a:normAutofit/>
          </a:bodyPr>
          <a:lstStyle/>
          <a:p>
            <a:pPr marL="117475" indent="0" eaLnBrk="1" hangingPunct="1">
              <a:lnSpc>
                <a:spcPct val="80000"/>
              </a:lnSpc>
              <a:buFont typeface="Wingdings 2" pitchFamily="18" charset="2"/>
              <a:buNone/>
            </a:pPr>
            <a:endParaRPr lang="hr-HR" sz="190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117475" indent="0" eaLnBrk="1" hangingPunct="1">
              <a:lnSpc>
                <a:spcPct val="80000"/>
              </a:lnSpc>
            </a:pPr>
            <a:r>
              <a:rPr lang="hr-HR" sz="2000" smtClean="0">
                <a:latin typeface="Calibri" pitchFamily="34" charset="0"/>
                <a:ea typeface="Calibri" pitchFamily="34" charset="0"/>
                <a:cs typeface="Calibri" pitchFamily="34" charset="0"/>
              </a:rPr>
              <a:t>Učenici svojoj školi ( od upisnog koordinatora - administratora E-matice ) dobivaju elektronički identitet iz sustava AAI@EduHr :</a:t>
            </a:r>
          </a:p>
          <a:p>
            <a:pPr marL="117475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hr-HR" sz="200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  -   </a:t>
            </a:r>
            <a:r>
              <a:rPr lang="hr-HR" sz="2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KORISNIČKO IME </a:t>
            </a:r>
            <a:r>
              <a:rPr lang="hr-HR" sz="2000" smtClean="0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hr-HR" sz="2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 LOZINKU</a:t>
            </a:r>
          </a:p>
          <a:p>
            <a:pPr marL="117475" indent="0" eaLnBrk="1" hangingPunct="1">
              <a:lnSpc>
                <a:spcPct val="80000"/>
              </a:lnSpc>
              <a:buFont typeface="Wingdings 2" pitchFamily="18" charset="2"/>
              <a:buNone/>
            </a:pPr>
            <a:endParaRPr lang="hr-HR" sz="2000" b="1" smtClean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117475" indent="0" eaLnBrk="1" hangingPunct="1">
              <a:lnSpc>
                <a:spcPct val="80000"/>
              </a:lnSpc>
            </a:pPr>
            <a:r>
              <a:rPr lang="hr-HR" sz="2000" smtClean="0">
                <a:latin typeface="Calibri" pitchFamily="34" charset="0"/>
                <a:ea typeface="Calibri" pitchFamily="34" charset="0"/>
                <a:cs typeface="Calibri" pitchFamily="34" charset="0"/>
              </a:rPr>
              <a:t>Uz pomoć korisničkog imena  i lozinke prijavljuju se u sustav – te tada dobivaju </a:t>
            </a:r>
            <a:r>
              <a:rPr lang="hr-HR" sz="2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PIN</a:t>
            </a:r>
            <a:r>
              <a:rPr lang="hr-HR" sz="200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marL="117475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hr-HR" sz="200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( točan postupak opisan u brošuri – postupci u aplikaciji ).</a:t>
            </a:r>
          </a:p>
          <a:p>
            <a:pPr marL="117475" indent="0" eaLnBrk="1" hangingPunct="1">
              <a:lnSpc>
                <a:spcPct val="80000"/>
              </a:lnSpc>
              <a:buFont typeface="Wingdings 2" pitchFamily="18" charset="2"/>
              <a:buNone/>
            </a:pPr>
            <a:endParaRPr lang="hr-HR" sz="200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117475" indent="0" eaLnBrk="1" hangingPunct="1">
              <a:lnSpc>
                <a:spcPct val="80000"/>
              </a:lnSpc>
            </a:pPr>
            <a:r>
              <a:rPr lang="hr-HR" sz="2000" smtClean="0">
                <a:latin typeface="Calibri" pitchFamily="34" charset="0"/>
                <a:ea typeface="Calibri" pitchFamily="34" charset="0"/>
                <a:cs typeface="Calibri" pitchFamily="34" charset="0"/>
              </a:rPr>
              <a:t>Za dodjelu PIN-a učenik na sučelju </a:t>
            </a:r>
            <a:r>
              <a:rPr lang="hr-HR" sz="2000" smtClean="0">
                <a:latin typeface="Calibri" pitchFamily="34" charset="0"/>
                <a:ea typeface="Calibri" pitchFamily="34" charset="0"/>
                <a:cs typeface="Calibri" pitchFamily="34" charset="0"/>
                <a:hlinkClick r:id="rId2"/>
              </a:rPr>
              <a:t>www.upisi.hr</a:t>
            </a:r>
            <a:r>
              <a:rPr lang="hr-HR" sz="200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- koracima kojih ga vodi aplikacija - upisuje </a:t>
            </a:r>
            <a:r>
              <a:rPr lang="hr-HR" sz="2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broj mobitela </a:t>
            </a:r>
            <a:r>
              <a:rPr lang="hr-HR" sz="200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– na koji se SMS- om </a:t>
            </a:r>
            <a:r>
              <a:rPr lang="hr-HR" sz="2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šalje osobni PIN </a:t>
            </a:r>
            <a:r>
              <a:rPr lang="hr-HR" sz="200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– koji je poznat samo učeniku i pomoću kojega ulazi u sustav do svojih podataka. </a:t>
            </a:r>
          </a:p>
          <a:p>
            <a:pPr marL="117475" indent="0" eaLnBrk="1" hangingPunct="1">
              <a:lnSpc>
                <a:spcPct val="80000"/>
              </a:lnSpc>
              <a:buFont typeface="Wingdings 2" pitchFamily="18" charset="2"/>
              <a:buNone/>
            </a:pPr>
            <a:endParaRPr lang="hr-HR" sz="200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117475" indent="0" eaLnBrk="1" hangingPunct="1">
              <a:lnSpc>
                <a:spcPct val="80000"/>
              </a:lnSpc>
            </a:pPr>
            <a:r>
              <a:rPr lang="hr-HR" sz="2000" smtClean="0">
                <a:latin typeface="Calibri" pitchFamily="34" charset="0"/>
                <a:ea typeface="Calibri" pitchFamily="34" charset="0"/>
                <a:cs typeface="Calibri" pitchFamily="34" charset="0"/>
              </a:rPr>
              <a:t>( Mi ćemo </a:t>
            </a:r>
            <a:r>
              <a:rPr lang="hr-HR" sz="2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predložiti</a:t>
            </a:r>
            <a:r>
              <a:rPr lang="hr-HR" sz="2000" smtClean="0">
                <a:latin typeface="Calibri" pitchFamily="34" charset="0"/>
                <a:ea typeface="Calibri" pitchFamily="34" charset="0"/>
                <a:cs typeface="Calibri" pitchFamily="34" charset="0"/>
              </a:rPr>
              <a:t> našim učenicima </a:t>
            </a:r>
            <a:r>
              <a:rPr lang="hr-HR" sz="2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da upisuju brojeve mobitela roditelja </a:t>
            </a:r>
            <a:r>
              <a:rPr lang="hr-HR" sz="2000" smtClean="0">
                <a:latin typeface="Calibri" pitchFamily="34" charset="0"/>
                <a:ea typeface="Calibri" pitchFamily="34" charset="0"/>
                <a:cs typeface="Calibri" pitchFamily="34" charset="0"/>
              </a:rPr>
              <a:t>ili neke druge punoljetne osobe u srodstvu s djetetom – kako bi se osigurala tajnost podatka i smanjila mogućnost brisanja i gubljenja podataka. )</a:t>
            </a:r>
          </a:p>
          <a:p>
            <a:pPr marL="117475" indent="0" eaLnBrk="1" hangingPunct="1">
              <a:lnSpc>
                <a:spcPct val="80000"/>
              </a:lnSpc>
              <a:buFont typeface="Wingdings 2" pitchFamily="18" charset="2"/>
              <a:buNone/>
            </a:pPr>
            <a:endParaRPr lang="hr-HR" sz="200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117475" indent="0" eaLnBrk="1" hangingPunct="1">
              <a:lnSpc>
                <a:spcPct val="80000"/>
              </a:lnSpc>
            </a:pPr>
            <a:endParaRPr lang="hr-HR" sz="250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117475" indent="0" eaLnBrk="1" hangingPunct="1">
              <a:lnSpc>
                <a:spcPct val="80000"/>
              </a:lnSpc>
            </a:pPr>
            <a:endParaRPr lang="hr-HR" sz="2500" smtClean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8F908BC-D896-45B8-96AC-13AA7F83D2C1}" type="datetime1">
              <a:rPr lang="hr-HR"/>
              <a:pPr>
                <a:defRPr/>
              </a:pPr>
              <a:t>23.4.2013.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/>
              <a:t>Vedrana Banda, dipl.pedagog</a:t>
            </a: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DE5FFE-8209-4D59-9A94-8948D2E90A0A}" type="slidenum">
              <a:rPr lang="hr-HR"/>
              <a:pPr>
                <a:defRPr/>
              </a:pPr>
              <a:t>35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2800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Odgovori na neka konkretna pitanja</a:t>
            </a:r>
            <a:endParaRPr lang="hr-HR" sz="2800" dirty="0">
              <a:solidFill>
                <a:schemeClr val="accent1">
                  <a:satMod val="1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hr-HR" sz="2200" smtClean="0">
                <a:latin typeface="Calibri" pitchFamily="34" charset="0"/>
                <a:ea typeface="Calibri" pitchFamily="34" charset="0"/>
                <a:cs typeface="Calibri" pitchFamily="34" charset="0"/>
              </a:rPr>
              <a:t>Ako su posljednja 4 razreda završili u RH – učenicima se </a:t>
            </a:r>
            <a:r>
              <a:rPr lang="hr-HR" sz="2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ocjene i rezultati iz znanja i natjecanja automatski  prenose iz  e-Matice </a:t>
            </a:r>
            <a:r>
              <a:rPr lang="hr-HR" sz="2200" smtClean="0">
                <a:latin typeface="Calibri" pitchFamily="34" charset="0"/>
                <a:ea typeface="Calibri" pitchFamily="34" charset="0"/>
                <a:cs typeface="Calibri" pitchFamily="34" charset="0"/>
              </a:rPr>
              <a:t>( ne treba donositi dokumentaciju ).</a:t>
            </a:r>
          </a:p>
          <a:p>
            <a:pPr eaLnBrk="1" hangingPunct="1"/>
            <a:endParaRPr lang="hr-HR" sz="220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/>
            <a:r>
              <a:rPr lang="hr-HR" sz="2200" smtClean="0">
                <a:latin typeface="Calibri" pitchFamily="34" charset="0"/>
                <a:ea typeface="Calibri" pitchFamily="34" charset="0"/>
                <a:cs typeface="Calibri" pitchFamily="34" charset="0"/>
              </a:rPr>
              <a:t>Ako je neki od razreda završio  </a:t>
            </a:r>
            <a:r>
              <a:rPr lang="hr-HR" sz="2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u inozemstvu </a:t>
            </a:r>
            <a:r>
              <a:rPr lang="hr-HR" sz="220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– razredniku dostavlja svjedodžbu- a razrednik je unosi u sustav ( razrađen je program za prevođenje inozemnih sustava ocjenjivanja ekvivalentan našemu  - npr. A = 5 ).</a:t>
            </a:r>
          </a:p>
          <a:p>
            <a:pPr eaLnBrk="1" hangingPunct="1">
              <a:buFont typeface="Wingdings 2" pitchFamily="18" charset="2"/>
              <a:buNone/>
            </a:pPr>
            <a:endParaRPr lang="hr-HR" sz="220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/>
            <a:r>
              <a:rPr lang="hr-HR" sz="2200" smtClean="0">
                <a:latin typeface="Calibri" pitchFamily="34" charset="0"/>
                <a:ea typeface="Calibri" pitchFamily="34" charset="0"/>
                <a:cs typeface="Calibri" pitchFamily="34" charset="0"/>
              </a:rPr>
              <a:t>Ako je učenik </a:t>
            </a:r>
            <a:r>
              <a:rPr lang="hr-HR" sz="2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6. i 7. razred završio u inozemstvu </a:t>
            </a:r>
            <a:r>
              <a:rPr lang="hr-HR" sz="2200" smtClean="0">
                <a:latin typeface="Calibri" pitchFamily="34" charset="0"/>
                <a:ea typeface="Calibri" pitchFamily="34" charset="0"/>
                <a:cs typeface="Calibri" pitchFamily="34" charset="0"/>
              </a:rPr>
              <a:t>i dostavi razredniku potvrdu o prijavi i odjavi boravišta u inozemstvu ima pravo na IZRAVAN upis u SŠ bez vrednovanja uspjeha u OŠ ( osim ako ne treba provjera posebnih sposobnosti – za umjetničke škole ).</a:t>
            </a:r>
          </a:p>
          <a:p>
            <a:pPr eaLnBrk="1" hangingPunct="1"/>
            <a:endParaRPr lang="hr-HR" sz="300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8F908BC-D896-45B8-96AC-13AA7F83D2C1}" type="datetime1">
              <a:rPr lang="hr-HR"/>
              <a:pPr>
                <a:defRPr/>
              </a:pPr>
              <a:t>23.4.2013.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/>
              <a:t>Vedrana Banda, dipl.pedagog</a:t>
            </a: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8351E4-0E66-4CE3-A205-B0B57DE675C9}" type="slidenum">
              <a:rPr lang="hr-HR"/>
              <a:pPr>
                <a:defRPr/>
              </a:pPr>
              <a:t>36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3600" dirty="0" smtClean="0">
                <a:solidFill>
                  <a:schemeClr val="accent1">
                    <a:satMod val="150000"/>
                  </a:schemeClr>
                </a:solidFill>
                <a:latin typeface="Calibri" pitchFamily="34" charset="0"/>
                <a:cs typeface="Calibri" pitchFamily="34" charset="0"/>
              </a:rPr>
              <a:t>VREMENIK – najvažniji datumi za redovite učenike u sustavu školstva RH </a:t>
            </a:r>
            <a:endParaRPr lang="hr-HR" sz="3600" dirty="0">
              <a:solidFill>
                <a:schemeClr val="accent1">
                  <a:satMod val="1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8F908BC-D896-45B8-96AC-13AA7F83D2C1}" type="datetime1">
              <a:rPr lang="hr-HR"/>
              <a:pPr>
                <a:defRPr/>
              </a:pPr>
              <a:t>23.4.2013.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dirty="0"/>
              <a:t>Vedrana Banda, </a:t>
            </a:r>
            <a:r>
              <a:rPr lang="hr-HR" dirty="0" err="1"/>
              <a:t>dipl.pedagog</a:t>
            </a:r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C58628-52C5-4E28-A17E-95B04E97FDB4}" type="slidenum">
              <a:rPr lang="hr-HR"/>
              <a:pPr>
                <a:defRPr/>
              </a:pPr>
              <a:t>37</a:t>
            </a:fld>
            <a:endParaRPr lang="hr-HR"/>
          </a:p>
        </p:txBody>
      </p:sp>
      <p:sp>
        <p:nvSpPr>
          <p:cNvPr id="8" name="Rezervirano mjesto sadržaja 7"/>
          <p:cNvSpPr>
            <a:spLocks noGrp="1"/>
          </p:cNvSpPr>
          <p:nvPr>
            <p:ph idx="1"/>
          </p:nvPr>
        </p:nvSpPr>
        <p:spPr/>
        <p:txBody>
          <a:bodyPr rtlCol="0" anchor="ctr">
            <a:normAutofit/>
          </a:bodyPr>
          <a:lstStyle/>
          <a:p>
            <a:pPr marL="118872" indent="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hr-H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LJETNI UPISNI ROK</a:t>
            </a:r>
            <a:endParaRPr lang="hr-H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B96ADB-3F4D-42E0-A985-096040945014}" type="slidenum">
              <a:rPr lang="hr-HR"/>
              <a:pPr>
                <a:defRPr/>
              </a:pPr>
              <a:t>38</a:t>
            </a:fld>
            <a:endParaRPr lang="hr-HR"/>
          </a:p>
        </p:txBody>
      </p:sp>
      <p:graphicFrame>
        <p:nvGraphicFramePr>
          <p:cNvPr id="7" name="Rezervirano mjesto sadržaja 6"/>
          <p:cNvGraphicFramePr>
            <a:graphicFrameLocks noGrp="1"/>
          </p:cNvGraphicFramePr>
          <p:nvPr/>
        </p:nvGraphicFramePr>
        <p:xfrm>
          <a:off x="107950" y="115888"/>
          <a:ext cx="8820150" cy="6645275"/>
        </p:xfrm>
        <a:graphic>
          <a:graphicData uri="http://schemas.openxmlformats.org/drawingml/2006/table">
            <a:tbl>
              <a:tblPr/>
              <a:tblGrid>
                <a:gridCol w="6338888"/>
                <a:gridCol w="1466850"/>
                <a:gridCol w="1014412"/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OPIS</a:t>
                      </a:r>
                    </a:p>
                  </a:txBody>
                  <a:tcPr marL="91437" marR="91437" marT="45732" marB="45732" horzOverflow="overflow">
                    <a:lnL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DATUM</a:t>
                      </a:r>
                    </a:p>
                  </a:txBody>
                  <a:tcPr marL="91437" marR="91437" marT="45732" marB="45732" anchor="ctr" horzOverflow="overflow">
                    <a:lnL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VRIJEME</a:t>
                      </a:r>
                    </a:p>
                  </a:txBody>
                  <a:tcPr marL="91437" marR="91437" marT="45732" marB="45732" anchor="ctr" horzOverflow="overflow">
                    <a:lnL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Početak prijava kandidata u sustav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7" marR="91437" marT="45732" marB="45732" anchor="ctr" horzOverflow="overflow">
                    <a:lnL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BB76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15.4.2013.</a:t>
                      </a:r>
                    </a:p>
                  </a:txBody>
                  <a:tcPr marL="91437" marR="91437" marT="45732" marB="45732" anchor="ctr" horzOverflow="overflow">
                    <a:lnL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BB76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12:00</a:t>
                      </a:r>
                    </a:p>
                  </a:txBody>
                  <a:tcPr marL="91437" marR="91437" marT="45732" marB="45732" anchor="ctr" horzOverflow="overflow">
                    <a:lnL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BB76D">
                        <a:alpha val="20000"/>
                      </a:srgbClr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Početak prijava obrazovnih programa</a:t>
                      </a:r>
                      <a:endParaRPr kumimoji="0" lang="hr-H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7" marR="91437" marT="45732" marB="45732" anchor="ctr" horzOverflow="overflow">
                    <a:lnL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9.5.2013</a:t>
                      </a: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</a:t>
                      </a:r>
                    </a:p>
                  </a:txBody>
                  <a:tcPr marL="91437" marR="91437" marT="45732" marB="45732" anchor="ctr" horzOverflow="overflow">
                    <a:lnL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12:00</a:t>
                      </a:r>
                    </a:p>
                  </a:txBody>
                  <a:tcPr marL="91437" marR="91437" marT="45732" marB="45732" anchor="ctr" horzOverflow="overflow">
                    <a:lnL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Početak provođenja dodatnih ispita i provjera</a:t>
                      </a:r>
                    </a:p>
                  </a:txBody>
                  <a:tcPr marL="91437" marR="91437" marT="45732" marB="45732" anchor="ctr" horzOverflow="overflow">
                    <a:lnL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BB76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10.5.2013.</a:t>
                      </a:r>
                    </a:p>
                  </a:txBody>
                  <a:tcPr marL="91437" marR="91437" marT="45732" marB="45732" anchor="ctr" horzOverflow="overflow">
                    <a:lnL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BB76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7" marR="91437" marT="45732" marB="45732" anchor="ctr" horzOverflow="overflow">
                    <a:lnL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BB76D">
                        <a:alpha val="20000"/>
                      </a:srgbClr>
                    </a:solidFill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Dostava osobnih dokumenata i svjedodžbi 5.,6. i 7. razreda za kandidate izvan redovitog sustava obrazovanja RH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7" marR="91437" marT="45732" marB="45732" anchor="ctr" horzOverflow="overflow">
                    <a:lnL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do 1.6.2013.</a:t>
                      </a:r>
                    </a:p>
                  </a:txBody>
                  <a:tcPr marL="91437" marR="91437" marT="45732" marB="45732" anchor="ctr" horzOverflow="overflow">
                    <a:lnL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23.59</a:t>
                      </a:r>
                    </a:p>
                  </a:txBody>
                  <a:tcPr marL="91437" marR="91437" marT="45732" marB="45732" anchor="ctr" horzOverflow="overflow">
                    <a:lnL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Kraj prijava obrazovnih programa koji zahtijevaju dodatne ispite i provjere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7" marR="91437" marT="45732" marB="45732" anchor="ctr" horzOverflow="overflow">
                    <a:lnL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BB76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16.6.2013.</a:t>
                      </a:r>
                    </a:p>
                  </a:txBody>
                  <a:tcPr marL="91437" marR="91437" marT="45732" marB="45732" anchor="ctr" horzOverflow="overflow">
                    <a:lnL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BB76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12:00</a:t>
                      </a:r>
                    </a:p>
                  </a:txBody>
                  <a:tcPr marL="91437" marR="91437" marT="45732" marB="45732" anchor="ctr" horzOverflow="overflow">
                    <a:lnL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BB76D">
                        <a:alpha val="20000"/>
                      </a:srgbClr>
                    </a:solidFill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Kraj provođenja dodatnih ispita i provjera i unos rezultata</a:t>
                      </a:r>
                    </a:p>
                  </a:txBody>
                  <a:tcPr marL="91437" marR="91437" marT="45732" marB="45732" anchor="ctr" horzOverflow="overflow">
                    <a:lnL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16.6.2013.</a:t>
                      </a:r>
                    </a:p>
                  </a:txBody>
                  <a:tcPr marL="91437" marR="91437" marT="45732" marB="45732" anchor="ctr" horzOverflow="overflow">
                    <a:lnL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23.59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7" marR="91437" marT="45732" marB="45732" anchor="ctr" horzOverflow="overflow">
                    <a:lnL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Dostava ostale dokumentacije za kandidate izvan redovitoga obrazovnog sustava RH ( svjedodžbe završnih razreda i sl. )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7" marR="91437" marT="45732" marB="45732" anchor="ctr" horzOverflow="overflow">
                    <a:lnL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BB76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do 24.6.2013.</a:t>
                      </a:r>
                    </a:p>
                  </a:txBody>
                  <a:tcPr marL="91437" marR="91437" marT="45732" marB="45732" anchor="ctr" horzOverflow="overflow">
                    <a:lnL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BB76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23:59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7" marR="91437" marT="45732" marB="45732" anchor="ctr" horzOverflow="overflow">
                    <a:lnL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BB76D">
                        <a:alpha val="20000"/>
                      </a:srgbClr>
                    </a:solidFill>
                  </a:tcPr>
                </a:tc>
              </a:tr>
              <a:tr h="557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Rok za dostavu dokumentacije redovitih učenika ( potvrde nacionalnih sportskih saveza, obrtnice, potvrde obiteljskih liječnika/liječnika školske medicine, preporuka HZZ-a i sl. )</a:t>
                      </a:r>
                    </a:p>
                  </a:txBody>
                  <a:tcPr marL="91437" marR="91437" marT="45732" marB="45732" anchor="ctr" horzOverflow="overflow">
                    <a:lnL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do 24.6.2013</a:t>
                      </a: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</a:t>
                      </a:r>
                    </a:p>
                  </a:txBody>
                  <a:tcPr marL="91437" marR="91437" marT="45732" marB="45732" anchor="ctr" horzOverflow="overflow">
                    <a:lnL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12:00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7" marR="91437" marT="45732" marB="45732" anchor="ctr" horzOverflow="overflow">
                    <a:lnL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Zaključavanje odabira obrazovnih programa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Početak ispisa prijavnica </a:t>
                      </a:r>
                    </a:p>
                  </a:txBody>
                  <a:tcPr marL="91437" marR="91437" marT="45732" marB="45732" anchor="ctr" horzOverflow="overflow">
                    <a:lnL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BB76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26.6.2013.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7" marR="91437" marT="45732" marB="45732" anchor="ctr" horzOverflow="overflow">
                    <a:lnL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BB76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12:00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7" marR="91437" marT="45732" marB="45732" anchor="ctr" horzOverflow="overflow">
                    <a:lnL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BB76D">
                        <a:alpha val="20000"/>
                      </a:srgbClr>
                    </a:solidFill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Kraj prigovora za osobne podatke, ocjene, natjecanja, rezultate prigovora na rezultate dodatnih provjera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Kraj unosa rezultata s popravnih ispita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Brisanje s lista kandidata koji nisu zadovoljili preduvjete</a:t>
                      </a:r>
                    </a:p>
                  </a:txBody>
                  <a:tcPr marL="91437" marR="91437" marT="45732" marB="45732" anchor="ctr" horzOverflow="overflow">
                    <a:lnL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2.7.2013.</a:t>
                      </a:r>
                    </a:p>
                  </a:txBody>
                  <a:tcPr marL="91437" marR="91437" marT="45732" marB="45732" anchor="ctr" horzOverflow="overflow">
                    <a:lnL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12:00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7" marR="91437" marT="45732" marB="45732" anchor="ctr" horzOverflow="overflow">
                    <a:lnL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rbel" pitchFamily="34" charset="0"/>
                          <a:cs typeface="Arial" charset="0"/>
                        </a:rPr>
                        <a:t>Kraj potpisivanja prijavnica </a:t>
                      </a: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( učenici donose razrednicima, a ostali kandidati šalju prijavnice uredima državne uprave odnosno Gradskome uredu za obrazovanje, kulturu i šport Grada Zagreba).</a:t>
                      </a:r>
                    </a:p>
                  </a:txBody>
                  <a:tcPr marL="91437" marR="91437" marT="45732" marB="45732" anchor="ctr" horzOverflow="overflow">
                    <a:lnL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BB76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3.7.2013</a:t>
                      </a: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</a:t>
                      </a:r>
                    </a:p>
                  </a:txBody>
                  <a:tcPr marL="91437" marR="91437" marT="45732" marB="45732" anchor="ctr" horzOverflow="overflow">
                    <a:lnL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BB76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12:00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7" marR="91437" marT="45732" marB="45732" anchor="ctr" horzOverflow="overflow">
                    <a:lnL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BB76D">
                        <a:alpha val="20000"/>
                      </a:srgbClr>
                    </a:solidFill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OBJAVA KONAČNIH LJESTVICA PORETKA </a:t>
                      </a:r>
                    </a:p>
                  </a:txBody>
                  <a:tcPr marL="91437" marR="91437" marT="45732" marB="45732" anchor="ctr" horzOverflow="overflow">
                    <a:lnL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5.7.2013.</a:t>
                      </a:r>
                    </a:p>
                  </a:txBody>
                  <a:tcPr marL="91437" marR="91437" marT="45732" marB="45732" anchor="ctr" horzOverflow="overflow">
                    <a:lnL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12:00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7" marR="91437" marT="45732" marB="45732" anchor="ctr" horzOverflow="overflow">
                    <a:lnL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3600" dirty="0" smtClean="0">
                <a:solidFill>
                  <a:schemeClr val="accent1">
                    <a:satMod val="150000"/>
                  </a:schemeClr>
                </a:solidFill>
                <a:latin typeface="Calibri" pitchFamily="34" charset="0"/>
                <a:cs typeface="Calibri" pitchFamily="34" charset="0"/>
              </a:rPr>
              <a:t>VREMENIK – najvažniji datumi za redovite učenike u sustavu </a:t>
            </a:r>
            <a:r>
              <a:rPr lang="hr-HR" sz="3600" dirty="0" err="1" smtClean="0">
                <a:solidFill>
                  <a:schemeClr val="accent1">
                    <a:satMod val="150000"/>
                  </a:schemeClr>
                </a:solidFill>
                <a:latin typeface="Calibri" pitchFamily="34" charset="0"/>
                <a:cs typeface="Calibri" pitchFamily="34" charset="0"/>
              </a:rPr>
              <a:t>školastva</a:t>
            </a:r>
            <a:r>
              <a:rPr lang="hr-HR" sz="3600" dirty="0" smtClean="0">
                <a:solidFill>
                  <a:schemeClr val="accent1">
                    <a:satMod val="150000"/>
                  </a:schemeClr>
                </a:solidFill>
                <a:latin typeface="Calibri" pitchFamily="34" charset="0"/>
                <a:cs typeface="Calibri" pitchFamily="34" charset="0"/>
              </a:rPr>
              <a:t> RH </a:t>
            </a:r>
            <a:endParaRPr lang="hr-HR" sz="3600" dirty="0">
              <a:solidFill>
                <a:schemeClr val="accent1">
                  <a:satMod val="1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8F908BC-D896-45B8-96AC-13AA7F83D2C1}" type="datetime1">
              <a:rPr lang="hr-HR"/>
              <a:pPr>
                <a:defRPr/>
              </a:pPr>
              <a:t>23.4.2013.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dirty="0"/>
              <a:t>Vedrana Banda, </a:t>
            </a:r>
            <a:r>
              <a:rPr lang="hr-HR" dirty="0" err="1"/>
              <a:t>dipl.pedagog</a:t>
            </a:r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5383B7-5905-440D-840E-4671935BEB2A}" type="slidenum">
              <a:rPr lang="hr-HR"/>
              <a:pPr>
                <a:defRPr/>
              </a:pPr>
              <a:t>39</a:t>
            </a:fld>
            <a:endParaRPr lang="hr-HR"/>
          </a:p>
        </p:txBody>
      </p:sp>
      <p:sp>
        <p:nvSpPr>
          <p:cNvPr id="8" name="Rezervirano mjesto sadržaja 7"/>
          <p:cNvSpPr>
            <a:spLocks noGrp="1"/>
          </p:cNvSpPr>
          <p:nvPr>
            <p:ph idx="1"/>
          </p:nvPr>
        </p:nvSpPr>
        <p:spPr/>
        <p:txBody>
          <a:bodyPr rtlCol="0" anchor="ctr">
            <a:normAutofit/>
          </a:bodyPr>
          <a:lstStyle/>
          <a:p>
            <a:pPr marL="118872" indent="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hr-H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JESENSKI  UPISNI ROK</a:t>
            </a:r>
            <a:endParaRPr lang="hr-H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539750" y="1268413"/>
            <a:ext cx="8001000" cy="4921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20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229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EBF0A0E-D158-4055-9174-474BF0090B79}" type="slidenum">
              <a:rPr lang="hr-HR" smtClean="0">
                <a:solidFill>
                  <a:srgbClr val="1D538B"/>
                </a:solidFill>
                <a:latin typeface="Verdana" pitchFamily="34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hr-HR" smtClean="0">
              <a:solidFill>
                <a:srgbClr val="1D538B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750" y="1700213"/>
            <a:ext cx="8001000" cy="4392612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Char char="ü"/>
            </a:pPr>
            <a:r>
              <a:rPr lang="hr-HR" sz="2400" b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Škole imaju manje administrativnoga posla</a:t>
            </a:r>
            <a:r>
              <a:rPr lang="hr-HR" sz="2400" smtClean="0">
                <a:latin typeface="Calibri" pitchFamily="34" charset="0"/>
                <a:ea typeface="Calibri" pitchFamily="34" charset="0"/>
                <a:cs typeface="Calibri" pitchFamily="34" charset="0"/>
              </a:rPr>
              <a:t> (svi podaci o učenicima u e-Matici , jednostavan i transparentan sustav za upise u srednje škole i nakon provedenog postupka moguć automatski prijenos podataka ponovno u e-Maticu;</a:t>
            </a:r>
          </a:p>
          <a:p>
            <a:pPr eaLnBrk="1" hangingPunct="1">
              <a:buFont typeface="Wingdings 2" pitchFamily="18" charset="2"/>
              <a:buNone/>
            </a:pPr>
            <a:endParaRPr lang="hr-HR" sz="240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hr-HR" sz="2400" b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Učenici mogu izabrati više programa obrazovanja u više škola</a:t>
            </a:r>
            <a:r>
              <a:rPr lang="hr-HR" sz="2400" smtClean="0">
                <a:latin typeface="Calibri" pitchFamily="34" charset="0"/>
                <a:ea typeface="Calibri" pitchFamily="34" charset="0"/>
                <a:cs typeface="Calibri" pitchFamily="34" charset="0"/>
              </a:rPr>
              <a:t> te prilagođavati svoje prioritete svojim mogućnostima upisa i usporediti svoj rang sa ostalim kandidatima koji su prijavili isti program obrazovanja (upisne liste). </a:t>
            </a:r>
          </a:p>
          <a:p>
            <a:pPr eaLnBrk="1" hangingPunct="1">
              <a:buFont typeface="Wingdings" pitchFamily="2" charset="2"/>
              <a:buNone/>
            </a:pPr>
            <a:endParaRPr lang="hr-HR" sz="2400" b="1" smtClean="0">
              <a:solidFill>
                <a:srgbClr val="00206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hr-HR" sz="30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hr-HR" sz="3000" smtClean="0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BAFE1CE-3132-4AE4-8E95-B3CB341E4ED2}" type="datetime1">
              <a:rPr lang="hr-HR"/>
              <a:pPr>
                <a:defRPr/>
              </a:pPr>
              <a:t>23.4.2013.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/>
              <a:t>Vedrana Banda, dipl.pedagog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904AC10-5AAA-4360-B891-2E63708FBE94}" type="datetime1">
              <a:rPr lang="hr-HR"/>
              <a:pPr>
                <a:defRPr/>
              </a:pPr>
              <a:t>23.4.2013.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/>
              <a:t>Vedrana Banda, dipl.pedagog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4B7A6-76D5-4776-BEC6-0A7F2BCA8BE7}" type="slidenum">
              <a:rPr lang="hr-HR"/>
              <a:pPr>
                <a:defRPr/>
              </a:pPr>
              <a:t>40</a:t>
            </a:fld>
            <a:endParaRPr lang="hr-HR"/>
          </a:p>
        </p:txBody>
      </p:sp>
      <p:graphicFrame>
        <p:nvGraphicFramePr>
          <p:cNvPr id="7" name="Rezervirano mjesto sadržaja 6"/>
          <p:cNvGraphicFramePr>
            <a:graphicFrameLocks noGrp="1"/>
          </p:cNvGraphicFramePr>
          <p:nvPr/>
        </p:nvGraphicFramePr>
        <p:xfrm>
          <a:off x="539750" y="333375"/>
          <a:ext cx="8229600" cy="5572125"/>
        </p:xfrm>
        <a:graphic>
          <a:graphicData uri="http://schemas.openxmlformats.org/drawingml/2006/table">
            <a:tbl>
              <a:tblPr/>
              <a:tblGrid>
                <a:gridCol w="5915025"/>
                <a:gridCol w="1368425"/>
                <a:gridCol w="94615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OPIS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DATUM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VRIJEME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Početak prijava obrazovnih programa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BB76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19.8.2013.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BB76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12:00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BB76D">
                        <a:alpha val="20000"/>
                      </a:srgbClr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Početak provođenja dodatnih ispita i provjera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21.8.2013.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Dostava osobnih dokumenata i svjedodžbi 5.,6. i 7. razreda za kandidate izvan redovitog sustava obrazovanja RH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BB76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do 23.8.2013.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BB76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23:59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BB76D">
                        <a:alpha val="20000"/>
                      </a:srgbClr>
                    </a:solidFill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Dostava  dokumentacije redovitih učenika ( potvrde nacionalnih sportskih saveza, obrtnice, potvrde obiteljskih liječnika/liječnika školske medicine, preporuka HZZ-a i sl. )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do 23.8.2013.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12:00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Kraj provođenja dodatnih ispita i provjera i unos rezultata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BB76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23.8.2013.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BB76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23.59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BB76D">
                        <a:alpha val="20000"/>
                      </a:srgbClr>
                    </a:solidFill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Zaključavanje odabira obrazovnih programa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Početak ispisa prijavnica 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24.8.2013.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12:00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Kraj prigovora za osobne podatke, ocjene, natjecanja, rezultate prigovora na rezultate dodatnih provjera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Kraj unosa rezultata s popravnih ispita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Brisanje s lista kandidata koji nisu zadovoljili preduvjete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BB76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27.8.203.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BB76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12:00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BB76D">
                        <a:alpha val="20000"/>
                      </a:srgbClr>
                    </a:solidFill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Kraj potpisivanja  prijavnica ( učenici donose razrednicima, a ostali kandidati šalju prijavnice uredima državne uprave odnosno Gradskome uredu za obrazovanje, kulturu i šport Grada Zagreba)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27.8.2013.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12:00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OBJAVA KONAČNIH LJESTVICA PORETKA 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BB76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29.8.2013.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BB76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12:00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BB76D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dirty="0"/>
              <a:t>P</a:t>
            </a:r>
            <a:r>
              <a:rPr lang="hr-HR" dirty="0" smtClean="0"/>
              <a:t>itanja …  ?</a:t>
            </a:r>
            <a:endParaRPr lang="hr-HR" dirty="0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E025012-6371-40BA-9A3F-6396C41134D5}" type="datetime1">
              <a:rPr lang="hr-HR" smtClean="0"/>
              <a:pPr>
                <a:defRPr/>
              </a:pPr>
              <a:t>23.4.2013.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Vedrana Banda, dipl.pedagog</a:t>
            </a:r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5EBCB7-F4EE-4D26-839E-5CBE7B8B8016}" type="slidenum">
              <a:rPr lang="hr-HR" smtClean="0"/>
              <a:pPr>
                <a:defRPr/>
              </a:pPr>
              <a:t>41</a:t>
            </a:fld>
            <a:endParaRPr lang="hr-HR"/>
          </a:p>
        </p:txBody>
      </p:sp>
      <p:pic>
        <p:nvPicPr>
          <p:cNvPr id="501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350" y="1957388"/>
            <a:ext cx="5857875" cy="294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kstniOkvir 5"/>
          <p:cNvSpPr txBox="1"/>
          <p:nvPr/>
        </p:nvSpPr>
        <p:spPr>
          <a:xfrm>
            <a:off x="2555875" y="4929188"/>
            <a:ext cx="3887788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r-HR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dwardian Script ITC" pitchFamily="66" charset="0"/>
              </a:rPr>
              <a:t>Idemo u srednju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539750" y="1268413"/>
            <a:ext cx="8001000" cy="4921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20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0442D2D-B8A5-4044-BF41-4B555BE7BEFB}" type="slidenum">
              <a:rPr lang="hr-HR" smtClean="0">
                <a:solidFill>
                  <a:srgbClr val="1D538B"/>
                </a:solidFill>
                <a:latin typeface="Verdana" pitchFamily="34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hr-HR" smtClean="0">
              <a:solidFill>
                <a:srgbClr val="1D538B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750" y="1916113"/>
            <a:ext cx="8001000" cy="4176712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hr-HR" sz="2400" smtClean="0">
                <a:latin typeface="Calibri" pitchFamily="34" charset="0"/>
                <a:ea typeface="Calibri" pitchFamily="34" charset="0"/>
                <a:cs typeface="Calibri" pitchFamily="34" charset="0"/>
              </a:rPr>
              <a:t>Ovakav sustav omogućava </a:t>
            </a:r>
            <a:r>
              <a:rPr lang="hr-HR" sz="2400" b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veći broj upisanih učenika</a:t>
            </a:r>
            <a:r>
              <a:rPr lang="hr-HR" sz="2400" smtClean="0">
                <a:latin typeface="Calibri" pitchFamily="34" charset="0"/>
                <a:ea typeface="Calibri" pitchFamily="34" charset="0"/>
                <a:cs typeface="Calibri" pitchFamily="34" charset="0"/>
              </a:rPr>
              <a:t> te time zadržava mlade ljude unutar obrazovnoga sustava.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hr-HR" sz="240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hr-HR" sz="2400" b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Olakšan postupak učenicima i roditeljima </a:t>
            </a:r>
            <a:r>
              <a:rPr lang="hr-HR" sz="2400" smtClean="0">
                <a:latin typeface="Calibri" pitchFamily="34" charset="0"/>
                <a:ea typeface="Calibri" pitchFamily="34" charset="0"/>
                <a:cs typeface="Calibri" pitchFamily="34" charset="0"/>
              </a:rPr>
              <a:t>- nema višekratnih putovanja radi predaje dokumenata u školu niti troškova.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endParaRPr lang="hr-HR" sz="240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hr-HR" sz="2400" b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Bolji nadzor nad upisnim procesom i provedbom te dostupnost točnih podataka - </a:t>
            </a:r>
            <a:r>
              <a:rPr lang="hr-HR" sz="2400" smtClean="0">
                <a:latin typeface="Calibri" pitchFamily="34" charset="0"/>
                <a:ea typeface="Calibri" pitchFamily="34" charset="0"/>
                <a:cs typeface="Calibri" pitchFamily="34" charset="0"/>
              </a:rPr>
              <a:t>u svakoj fazi postupka, u svakomu trenutku i samim time bolje planiranje i organizaciju upisa.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hr-HR" sz="21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hr-HR" sz="2000" b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r-HR" sz="20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hr-HR" sz="2000" smtClean="0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D2B28FB-E609-4536-A2AE-C16232611C6E}" type="datetime1">
              <a:rPr lang="hr-HR"/>
              <a:pPr>
                <a:defRPr/>
              </a:pPr>
              <a:t>23.4.2013.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/>
              <a:t>Vedrana Banda, dipl.pedagog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2204864"/>
            <a:ext cx="8001000" cy="20161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alt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  <a:sym typeface="Arial" charset="0"/>
              </a:rPr>
              <a:t>Odluka o elementima i kriterijima za izbor kandidata za upis u I. razred srednje škole u školskoj godini 2013./2014.</a:t>
            </a:r>
          </a:p>
        </p:txBody>
      </p:sp>
      <p:sp>
        <p:nvSpPr>
          <p:cNvPr id="14339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6407959-0F46-4717-8FC1-068DAC73826E}" type="slidenum">
              <a:rPr lang="en-US" smtClean="0">
                <a:solidFill>
                  <a:srgbClr val="1D538B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smtClean="0">
              <a:solidFill>
                <a:srgbClr val="1D538B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Rezervirano mjesto datuma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57D3C1A-B655-4E69-AEC1-8AB00D2B8246}" type="datetime1">
              <a:rPr lang="hr-HR"/>
              <a:pPr>
                <a:defRPr/>
              </a:pPr>
              <a:t>23.4.2013.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/>
              <a:t>Vedrana Banda, dipl.pedagog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Latn-RS" altLang="en-US" dirty="0" smtClean="0">
                <a:solidFill>
                  <a:schemeClr val="accent1">
                    <a:satMod val="150000"/>
                  </a:schemeClr>
                </a:solidFill>
              </a:rPr>
              <a:t> </a:t>
            </a:r>
            <a:r>
              <a:rPr lang="sr-Latn-RS" altLang="en-US" sz="3200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  <a:sym typeface="Arial" charset="0"/>
              </a:rPr>
              <a:t>O</a:t>
            </a:r>
            <a:r>
              <a:rPr lang="hr-HR" altLang="en-US" sz="3200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  <a:sym typeface="Arial" charset="0"/>
              </a:rPr>
              <a:t>PĆE ODREDBE</a:t>
            </a:r>
            <a:endParaRPr lang="sr-Latn-RS" altLang="en-US" sz="3200" dirty="0" smtClean="0">
              <a:solidFill>
                <a:schemeClr val="accent1">
                  <a:satMod val="1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  <a:sym typeface="Arial" charset="0"/>
            </a:endParaRPr>
          </a:p>
        </p:txBody>
      </p:sp>
      <p:sp>
        <p:nvSpPr>
          <p:cNvPr id="15363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6947A84-A29F-4D9E-831A-4069D7CCBF18}" type="slidenum">
              <a:rPr lang="en-US" smtClean="0">
                <a:solidFill>
                  <a:srgbClr val="1D538B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smtClean="0">
              <a:solidFill>
                <a:srgbClr val="1D538B"/>
              </a:solidFill>
              <a:latin typeface="Arial" charset="0"/>
              <a:cs typeface="Arial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8313" y="1916113"/>
            <a:ext cx="8001000" cy="3844925"/>
          </a:xfrm>
        </p:spPr>
        <p:txBody>
          <a:bodyPr>
            <a:normAutofit/>
          </a:bodyPr>
          <a:lstStyle/>
          <a:p>
            <a:pPr marL="342900" indent="-342900" algn="ctr" eaLnBrk="1" hangingPunct="1"/>
            <a:r>
              <a:rPr lang="sr-Latn-CS" altLang="en-US" sz="2400" smtClean="0">
                <a:latin typeface="Times New Roman" pitchFamily="18" charset="0"/>
                <a:cs typeface="Times New Roman" pitchFamily="18" charset="0"/>
              </a:rPr>
              <a:t>　　</a:t>
            </a:r>
            <a:r>
              <a:rPr lang="sr-Latn-CS" altLang="en-US" sz="2400" smtClean="0">
                <a:latin typeface="Calibri" pitchFamily="34" charset="0"/>
                <a:ea typeface="Calibri" pitchFamily="34" charset="0"/>
                <a:cs typeface="Calibri" pitchFamily="34" charset="0"/>
              </a:rPr>
              <a:t>Kandidati se za upis u obrazovne programe prijavljuju i upisuju putem mrežne stranice </a:t>
            </a:r>
            <a:r>
              <a:rPr lang="sr-Latn-CS" altLang="en-US" sz="2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Nacionalnoga informacijskog sustava prijava i upisa u srednje škole</a:t>
            </a:r>
            <a:r>
              <a:rPr lang="sr-Latn-CS" altLang="en-US" sz="2400" smtClean="0">
                <a:latin typeface="Calibri" pitchFamily="34" charset="0"/>
                <a:ea typeface="Calibri" pitchFamily="34" charset="0"/>
                <a:cs typeface="Calibri" pitchFamily="34" charset="0"/>
              </a:rPr>
              <a:t> (NISpuSŠ) </a:t>
            </a:r>
          </a:p>
          <a:p>
            <a:pPr marL="342900" indent="-342900" algn="ctr" eaLnBrk="1" hangingPunct="1"/>
            <a:r>
              <a:rPr lang="sr-Latn-CS" altLang="en-US" sz="3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  <a:hlinkClick r:id="rId2"/>
              </a:rPr>
              <a:t>www.upisi.hr</a:t>
            </a:r>
            <a:endParaRPr lang="sr-Latn-CS" altLang="en-US" sz="3600" b="1" smtClean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342900" indent="-342900" eaLnBrk="1" hangingPunct="1">
              <a:buFont typeface="Wingdings" pitchFamily="2" charset="2"/>
              <a:buNone/>
            </a:pPr>
            <a:endParaRPr lang="sr-Latn-CS" altLang="en-US" sz="240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342900" indent="-342900" eaLnBrk="1" hangingPunct="1"/>
            <a:r>
              <a:rPr lang="hr-HR" altLang="en-US" sz="240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  </a:t>
            </a:r>
            <a:r>
              <a:rPr lang="sr-Latn-CS" altLang="en-US" sz="2400" smtClean="0">
                <a:latin typeface="Calibri" pitchFamily="34" charset="0"/>
                <a:ea typeface="Calibri" pitchFamily="34" charset="0"/>
                <a:cs typeface="Calibri" pitchFamily="34" charset="0"/>
              </a:rPr>
              <a:t>U svakome upisnom roku kandidat se može prijaviti za upis </a:t>
            </a:r>
            <a:r>
              <a:rPr lang="sr-Latn-CS" altLang="en-US" sz="2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u najviše </a:t>
            </a:r>
            <a:r>
              <a:rPr lang="sr-Latn-CS" altLang="en-US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 5 škola  </a:t>
            </a:r>
            <a:r>
              <a:rPr lang="sr-Latn-CS" altLang="en-US" sz="2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odnosno ukupno </a:t>
            </a:r>
            <a:r>
              <a:rPr lang="sr-Latn-CS" altLang="en-US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10 obrazovnih programa</a:t>
            </a:r>
            <a:r>
              <a:rPr lang="sr-Latn-CS" altLang="en-US" sz="2400" smtClean="0"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</a:p>
        </p:txBody>
      </p:sp>
      <p:sp>
        <p:nvSpPr>
          <p:cNvPr id="2" name="Rezervirano mjesto datuma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4AC6498-EB2F-4635-8BF9-46ABF78B8E74}" type="datetime1">
              <a:rPr lang="hr-HR"/>
              <a:pPr>
                <a:defRPr/>
              </a:pPr>
              <a:t>23.4.2013.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/>
              <a:t>Vedrana Banda, dipl.pedagog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altLang="en-US" sz="3200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ELEMENTI VREDNOVANJA </a:t>
            </a:r>
            <a:endParaRPr lang="hr-HR" altLang="en-US" sz="5400" dirty="0" smtClean="0">
              <a:solidFill>
                <a:schemeClr val="accent1">
                  <a:satMod val="1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38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5BA3EB6-33B1-4AD5-AA30-1664E7163FB6}" type="slidenum">
              <a:rPr lang="en-US" smtClean="0">
                <a:solidFill>
                  <a:srgbClr val="1D538B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smtClean="0">
              <a:solidFill>
                <a:srgbClr val="1D538B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8313" y="1557338"/>
            <a:ext cx="8229600" cy="4967287"/>
          </a:xfrm>
        </p:spPr>
        <p:txBody>
          <a:bodyPr rtlCol="0">
            <a:normAutofit lnSpcReduction="10000"/>
          </a:bodyPr>
          <a:lstStyle/>
          <a:p>
            <a:pPr marL="438912" indent="-32004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Verdana" pitchFamily="34" charset="0"/>
                <a:cs typeface="Calibri" pitchFamily="34" charset="0"/>
              </a:rPr>
              <a:t>ZAJEDNIČKI ELEMENT:</a:t>
            </a:r>
          </a:p>
          <a:p>
            <a:pPr marL="438912" indent="-32004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400" u="sng" dirty="0" smtClean="0">
              <a:latin typeface="Calibri" pitchFamily="34" charset="0"/>
              <a:ea typeface="Verdana" pitchFamily="34" charset="0"/>
              <a:cs typeface="Calibri" pitchFamily="34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SzPct val="100000"/>
              <a:buFont typeface="Wingdings" pitchFamily="2" charset="2"/>
              <a:buChar char="ü"/>
              <a:defRPr/>
            </a:pPr>
            <a:r>
              <a:rPr lang="en-US" sz="2400" b="1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prosjeci</a:t>
            </a:r>
            <a:r>
              <a:rPr lang="en-US" sz="2400" b="1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svih</a:t>
            </a:r>
            <a:r>
              <a:rPr lang="en-US" sz="2400" b="1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zaključnih</a:t>
            </a:r>
            <a:r>
              <a:rPr lang="en-US" sz="2400" b="1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ocjena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svih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nastavnih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predmeta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na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dvije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decimale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u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posljednja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četiri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razreda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osnovnoga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obrazovanja</a:t>
            </a:r>
            <a:r>
              <a:rPr lang="hr-HR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( 5. – 8. razred )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;</a:t>
            </a:r>
            <a:endParaRPr lang="hr-HR" sz="2400" dirty="0" smtClean="0">
              <a:latin typeface="Calibri" pitchFamily="34" charset="0"/>
              <a:ea typeface="Verdana" pitchFamily="34" charset="0"/>
              <a:cs typeface="Calibri" pitchFamily="34" charset="0"/>
            </a:endParaRPr>
          </a:p>
          <a:p>
            <a:pPr marL="118872" indent="0" eaLnBrk="1" fontAlgn="auto" hangingPunct="1">
              <a:spcBef>
                <a:spcPts val="0"/>
              </a:spcBef>
              <a:spcAft>
                <a:spcPts val="0"/>
              </a:spcAft>
              <a:buSzPct val="100000"/>
              <a:buFont typeface="Wingdings 2"/>
              <a:buNone/>
              <a:defRPr/>
            </a:pPr>
            <a:endParaRPr lang="en-US" sz="2400" dirty="0" smtClean="0">
              <a:latin typeface="Calibri" pitchFamily="34" charset="0"/>
              <a:ea typeface="Verdana" pitchFamily="34" charset="0"/>
              <a:cs typeface="Calibri" pitchFamily="34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SzPct val="100000"/>
              <a:buFont typeface="Wingdings" pitchFamily="2" charset="2"/>
              <a:buChar char="ü"/>
              <a:defRPr/>
            </a:pP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za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upis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u </a:t>
            </a:r>
            <a:r>
              <a:rPr lang="en-US" sz="2400" b="1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programe</a:t>
            </a:r>
            <a:r>
              <a:rPr lang="en-US" sz="2400" b="1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za </a:t>
            </a:r>
            <a:r>
              <a:rPr lang="en-US" sz="2400" b="1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stjecanje</a:t>
            </a:r>
            <a:r>
              <a:rPr lang="en-US" sz="2400" b="1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strukovne</a:t>
            </a:r>
            <a:r>
              <a:rPr lang="en-US" sz="2400" b="1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kvalifikacije</a:t>
            </a:r>
            <a:r>
              <a:rPr lang="en-US" sz="2400" b="1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i </a:t>
            </a:r>
            <a:r>
              <a:rPr lang="en-US" sz="2400" b="1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programe</a:t>
            </a:r>
            <a:r>
              <a:rPr lang="en-US" sz="2400" b="1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obrazovanja</a:t>
            </a:r>
            <a:r>
              <a:rPr lang="en-US" sz="2400" b="1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za </a:t>
            </a:r>
            <a:r>
              <a:rPr lang="en-US" sz="2400" b="1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vezane</a:t>
            </a:r>
            <a:r>
              <a:rPr lang="en-US" sz="2400" b="1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obrte</a:t>
            </a:r>
            <a:r>
              <a:rPr lang="en-US" sz="2400" b="1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u </a:t>
            </a:r>
            <a:r>
              <a:rPr lang="en-US" sz="2400" b="1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trajanju</a:t>
            </a:r>
            <a:r>
              <a:rPr lang="en-US" sz="2400" b="1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od </a:t>
            </a:r>
            <a:r>
              <a:rPr lang="en-US" sz="2400" b="1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najmanje</a:t>
            </a:r>
            <a:r>
              <a:rPr lang="en-US" sz="2400" b="1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Verdana" pitchFamily="34" charset="0"/>
                <a:cs typeface="Calibri" pitchFamily="34" charset="0"/>
              </a:rPr>
              <a:t>tri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Verdana" pitchFamily="34" charset="0"/>
                <a:cs typeface="Calibri" pitchFamily="34" charset="0"/>
              </a:rPr>
              <a:t>godine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,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vrednuju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se i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zaključne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ocjene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u </a:t>
            </a:r>
            <a:r>
              <a:rPr lang="en-US" sz="2400" b="1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posljednja</a:t>
            </a:r>
            <a:r>
              <a:rPr lang="en-US" sz="2400" b="1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dva</a:t>
            </a:r>
            <a:r>
              <a:rPr lang="en-US" sz="2400" b="1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razreda</a:t>
            </a:r>
            <a:r>
              <a:rPr lang="en-US" sz="2400" b="1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osnovnoga</a:t>
            </a:r>
            <a:r>
              <a:rPr lang="en-US" sz="2400" b="1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obrazovanja</a:t>
            </a:r>
            <a:r>
              <a:rPr lang="en-US" sz="2400" b="1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hr-HR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(7. i 8. razred )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iz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nastavnih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predmeta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Verdana" pitchFamily="34" charset="0"/>
                <a:cs typeface="Calibri" pitchFamily="34" charset="0"/>
              </a:rPr>
              <a:t>Hrvatski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Verdana" pitchFamily="34" charset="0"/>
                <a:cs typeface="Calibri" pitchFamily="34" charset="0"/>
              </a:rPr>
              <a:t>jezik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Verdana" pitchFamily="34" charset="0"/>
                <a:cs typeface="Calibri" pitchFamily="34" charset="0"/>
              </a:rPr>
              <a:t>,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Verdana" pitchFamily="34" charset="0"/>
                <a:cs typeface="Calibri" pitchFamily="34" charset="0"/>
              </a:rPr>
              <a:t>Matematika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Verdana" pitchFamily="34" charset="0"/>
                <a:cs typeface="Calibri" pitchFamily="34" charset="0"/>
              </a:rPr>
              <a:t> i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Verdana" pitchFamily="34" charset="0"/>
                <a:cs typeface="Calibri" pitchFamily="34" charset="0"/>
              </a:rPr>
              <a:t>prvi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Verdana" pitchFamily="34" charset="0"/>
                <a:cs typeface="Calibri" pitchFamily="34" charset="0"/>
              </a:rPr>
              <a:t>strani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Verdana" pitchFamily="34" charset="0"/>
                <a:cs typeface="Calibri" pitchFamily="34" charset="0"/>
              </a:rPr>
              <a:t>jezik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Verdana" pitchFamily="34" charset="0"/>
                <a:cs typeface="Calibri" pitchFamily="34" charset="0"/>
              </a:rPr>
              <a:t>;</a:t>
            </a:r>
            <a:endParaRPr lang="hr-H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Verdana" pitchFamily="34" charset="0"/>
              <a:cs typeface="Calibri" pitchFamily="34" charset="0"/>
            </a:endParaRPr>
          </a:p>
          <a:p>
            <a:pPr marL="438912" indent="-32004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 charset="2"/>
              <a:buChar char="ü"/>
              <a:defRPr/>
            </a:pPr>
            <a:endParaRPr lang="hr-HR" sz="2400" dirty="0" smtClean="0">
              <a:latin typeface="Calibri" pitchFamily="34" charset="0"/>
              <a:ea typeface="Verdana" pitchFamily="34" charset="0"/>
              <a:cs typeface="Calibri" pitchFamily="34" charset="0"/>
            </a:endParaRPr>
          </a:p>
          <a:p>
            <a:pPr marL="342900" indent="-34290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 2"/>
              <a:buChar char=""/>
              <a:defRPr/>
            </a:pPr>
            <a:r>
              <a:rPr lang="hr-H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Verdana" pitchFamily="34" charset="0"/>
                <a:cs typeface="Calibri" pitchFamily="34" charset="0"/>
              </a:rPr>
              <a:t>Na takav je način moguće steći - </a:t>
            </a:r>
            <a:r>
              <a:rPr lang="hr-H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Verdana" pitchFamily="34" charset="0"/>
                <a:cs typeface="Calibri" pitchFamily="34" charset="0"/>
              </a:rPr>
              <a:t>najviše 50 bodova</a:t>
            </a:r>
            <a:r>
              <a:rPr lang="hr-HR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.</a:t>
            </a:r>
            <a:endParaRPr lang="en-US" sz="2400" dirty="0" smtClean="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2F84BE1-BF52-446E-8DE7-E912ABF6F6AD}" type="datetime1">
              <a:rPr lang="hr-HR"/>
              <a:pPr>
                <a:defRPr/>
              </a:pPr>
              <a:t>23.4.2013.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/>
              <a:t>Vedrana Banda, dipl.pedagog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404664"/>
            <a:ext cx="8001000" cy="49212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ELEMENTI VREDNOVANJA</a:t>
            </a:r>
          </a:p>
        </p:txBody>
      </p:sp>
      <p:sp>
        <p:nvSpPr>
          <p:cNvPr id="1741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B83D4FE-D0D7-4D7B-A32E-D77190BD8C44}" type="slidenum">
              <a:rPr lang="en-US" smtClean="0">
                <a:solidFill>
                  <a:srgbClr val="1D538B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smtClean="0">
              <a:solidFill>
                <a:srgbClr val="1D538B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438912" indent="-32004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 charset="2"/>
              <a:buNone/>
              <a:defRPr/>
            </a:pP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Verdana" pitchFamily="34" charset="0"/>
                <a:cs typeface="Calibri" pitchFamily="34" charset="0"/>
              </a:rPr>
              <a:t>ZAJEDNIČKI ELEMENT:</a:t>
            </a:r>
          </a:p>
          <a:p>
            <a:pPr marL="438912" indent="-32004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 charset="2"/>
              <a:buChar char="ü"/>
              <a:defRPr/>
            </a:pPr>
            <a:endParaRPr lang="en-US" sz="2400" dirty="0" smtClean="0">
              <a:latin typeface="Calibri" pitchFamily="34" charset="0"/>
              <a:ea typeface="Verdana" pitchFamily="34" charset="0"/>
              <a:cs typeface="Calibri" pitchFamily="34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SzPct val="100000"/>
              <a:buFont typeface="Wingdings" pitchFamily="2" charset="2"/>
              <a:buChar char="ü"/>
              <a:defRPr/>
            </a:pP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za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upis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u</a:t>
            </a:r>
            <a:r>
              <a:rPr lang="en-US" sz="2400" b="1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gimnazijske</a:t>
            </a:r>
            <a:r>
              <a:rPr lang="en-US" sz="2400" b="1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programe</a:t>
            </a:r>
            <a:r>
              <a:rPr lang="en-US" sz="2400" b="1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i </a:t>
            </a:r>
            <a:r>
              <a:rPr lang="en-US" sz="2400" b="1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programe</a:t>
            </a:r>
            <a:r>
              <a:rPr lang="en-US" sz="2400" b="1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obrazovanja</a:t>
            </a:r>
            <a:r>
              <a:rPr lang="en-US" sz="2400" b="1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za </a:t>
            </a:r>
            <a:r>
              <a:rPr lang="en-US" sz="2400" b="1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stjecanje</a:t>
            </a:r>
            <a:r>
              <a:rPr lang="en-US" sz="2400" b="1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strukovne</a:t>
            </a:r>
            <a:r>
              <a:rPr lang="en-US" sz="2400" b="1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kvalifikacije</a:t>
            </a:r>
            <a:r>
              <a:rPr lang="en-US" sz="2400" b="1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u </a:t>
            </a:r>
            <a:r>
              <a:rPr lang="en-US" sz="2400" b="1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trajanju</a:t>
            </a:r>
            <a:r>
              <a:rPr lang="en-US" sz="2400" b="1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od </a:t>
            </a:r>
            <a:r>
              <a:rPr lang="en-US" sz="2400" b="1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najmanje</a:t>
            </a:r>
            <a:r>
              <a:rPr lang="en-US" sz="2400" b="1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Verdana" pitchFamily="34" charset="0"/>
                <a:cs typeface="Calibri" pitchFamily="34" charset="0"/>
              </a:rPr>
              <a:t>četiri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Verdana" pitchFamily="34" charset="0"/>
                <a:cs typeface="Calibri" pitchFamily="34" charset="0"/>
              </a:rPr>
              <a:t>godine</a:t>
            </a:r>
            <a:r>
              <a:rPr lang="en-US" sz="2400" b="1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,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vrednuju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se i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zaključne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ocjene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u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posljednja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dva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razreda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osnovnoga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obrazovanja</a:t>
            </a:r>
            <a:r>
              <a:rPr lang="hr-HR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( 7. i 8. razred )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iz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nastavnih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predmeta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Verdana" pitchFamily="34" charset="0"/>
                <a:cs typeface="Calibri" pitchFamily="34" charset="0"/>
              </a:rPr>
              <a:t>Hrvatski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Verdana" pitchFamily="34" charset="0"/>
                <a:cs typeface="Calibri" pitchFamily="34" charset="0"/>
              </a:rPr>
              <a:t>jezik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Verdana" pitchFamily="34" charset="0"/>
                <a:cs typeface="Calibri" pitchFamily="34" charset="0"/>
              </a:rPr>
              <a:t>,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Verdana" pitchFamily="34" charset="0"/>
                <a:cs typeface="Calibri" pitchFamily="34" charset="0"/>
              </a:rPr>
              <a:t>Matematika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Verdana" pitchFamily="34" charset="0"/>
                <a:cs typeface="Calibri" pitchFamily="34" charset="0"/>
              </a:rPr>
              <a:t> i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Verdana" pitchFamily="34" charset="0"/>
                <a:cs typeface="Calibri" pitchFamily="34" charset="0"/>
              </a:rPr>
              <a:t>prvi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Verdana" pitchFamily="34" charset="0"/>
                <a:cs typeface="Calibri" pitchFamily="34" charset="0"/>
              </a:rPr>
              <a:t>strani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Verdana" pitchFamily="34" charset="0"/>
                <a:cs typeface="Calibri" pitchFamily="34" charset="0"/>
              </a:rPr>
              <a:t>jezik</a:t>
            </a:r>
            <a:r>
              <a:rPr lang="hr-H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Verdana" pitchFamily="34" charset="0"/>
                <a:cs typeface="Calibri" pitchFamily="34" charset="0"/>
              </a:rPr>
              <a:t> -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te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Verdana" pitchFamily="34" charset="0"/>
                <a:cs typeface="Calibri" pitchFamily="34" charset="0"/>
              </a:rPr>
              <a:t>triju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Verdana" pitchFamily="34" charset="0"/>
                <a:cs typeface="Calibri" pitchFamily="34" charset="0"/>
              </a:rPr>
              <a:t>nastavnih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Verdana" pitchFamily="34" charset="0"/>
                <a:cs typeface="Calibri" pitchFamily="34" charset="0"/>
              </a:rPr>
              <a:t>predmeta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hr-HR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-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važnih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za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nastavak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obrazovanja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u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pojedinim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vrstama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obrazovnih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programa</a:t>
            </a:r>
            <a:r>
              <a:rPr lang="hr-HR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(iz </a:t>
            </a:r>
            <a:r>
              <a:rPr lang="hr-HR" sz="2400" b="1" i="1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Popisa predmeta posebno važnih za upis</a:t>
            </a:r>
            <a:r>
              <a:rPr lang="hr-HR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).</a:t>
            </a:r>
          </a:p>
          <a:p>
            <a:pPr marL="0" indent="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 charset="2"/>
              <a:buNone/>
              <a:defRPr/>
            </a:pPr>
            <a:endParaRPr lang="hr-HR" sz="2400" dirty="0" smtClean="0">
              <a:latin typeface="Calibri" pitchFamily="34" charset="0"/>
              <a:ea typeface="Verdana" pitchFamily="34" charset="0"/>
              <a:cs typeface="Calibri" pitchFamily="34" charset="0"/>
            </a:endParaRPr>
          </a:p>
          <a:p>
            <a:pPr marL="342900" indent="-34290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 2"/>
              <a:buChar char=""/>
              <a:defRPr/>
            </a:pPr>
            <a:r>
              <a:rPr lang="hr-H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Verdana" pitchFamily="34" charset="0"/>
                <a:cs typeface="Calibri" pitchFamily="34" charset="0"/>
              </a:rPr>
              <a:t>Na takav je način moguće steći - </a:t>
            </a:r>
            <a:r>
              <a:rPr lang="hr-H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Verdana" pitchFamily="34" charset="0"/>
                <a:cs typeface="Calibri" pitchFamily="34" charset="0"/>
              </a:rPr>
              <a:t>najviše 80 bodova</a:t>
            </a:r>
            <a:r>
              <a:rPr lang="hr-HR" sz="2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.</a:t>
            </a:r>
            <a:endParaRPr lang="en-US" sz="2400" dirty="0" smtClean="0">
              <a:latin typeface="Calibri" pitchFamily="34" charset="0"/>
              <a:ea typeface="Verdana" pitchFamily="34" charset="0"/>
              <a:cs typeface="Calibri" pitchFamily="34" charset="0"/>
            </a:endParaRPr>
          </a:p>
          <a:p>
            <a:pPr marL="0" indent="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 charset="2"/>
              <a:buNone/>
              <a:defRPr/>
            </a:pPr>
            <a:endParaRPr lang="en-US" sz="2000" dirty="0" smtClean="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F05CDE8-32B9-4F11-9112-9CC689C90D04}" type="datetime1">
              <a:rPr lang="hr-HR"/>
              <a:pPr>
                <a:defRPr/>
              </a:pPr>
              <a:t>23.4.2013.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/>
              <a:t>Vedrana Banda, dipl.pedagog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331</TotalTime>
  <Words>3423</Words>
  <Application>Microsoft Office PowerPoint</Application>
  <PresentationFormat>Prikaz na zaslonu (4:3)</PresentationFormat>
  <Paragraphs>464</Paragraphs>
  <Slides>41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9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41</vt:i4>
      </vt:variant>
    </vt:vector>
  </HeadingPairs>
  <TitlesOfParts>
    <vt:vector size="51" baseType="lpstr">
      <vt:lpstr>Corbel</vt:lpstr>
      <vt:lpstr>Arial</vt:lpstr>
      <vt:lpstr>Wingdings 2</vt:lpstr>
      <vt:lpstr>Wingdings</vt:lpstr>
      <vt:lpstr>Wingdings 3</vt:lpstr>
      <vt:lpstr>Calibri</vt:lpstr>
      <vt:lpstr>Verdana</vt:lpstr>
      <vt:lpstr>Times New Roman</vt:lpstr>
      <vt:lpstr>Edwardian Script ITC</vt:lpstr>
      <vt:lpstr>Modul</vt:lpstr>
      <vt:lpstr>ELEKTRONIČKE PRIJAVE I UPISI U SREDNJE ŠKOLE za šk.god. 2013./2014. </vt:lpstr>
      <vt:lpstr>ELEKTRONIČKE PRIJAVE I UPISI U SREDNJE ŠKOLE</vt:lpstr>
      <vt:lpstr> </vt:lpstr>
      <vt:lpstr> </vt:lpstr>
      <vt:lpstr> </vt:lpstr>
      <vt:lpstr>Odluka o elementima i kriterijima za izbor kandidata za upis u I. razred srednje škole u školskoj godini 2013./2014.</vt:lpstr>
      <vt:lpstr> OPĆE ODREDBE</vt:lpstr>
      <vt:lpstr>ELEMENTI VREDNOVANJA </vt:lpstr>
      <vt:lpstr>ELEMENTI VREDNOVANJA</vt:lpstr>
      <vt:lpstr>ELEMENTI VREDNOVANJA</vt:lpstr>
      <vt:lpstr>ELEMENTI VREDNOVANJA</vt:lpstr>
      <vt:lpstr>ELEMENTI VREDNOVANJA   </vt:lpstr>
      <vt:lpstr>ELEMENTI VREDNOVANJA </vt:lpstr>
      <vt:lpstr>VREDNOVANJE REZULTATA  POSTIGNUTIH NA NATJECANJIMA IZ ZNANJA</vt:lpstr>
      <vt:lpstr> VREDNOVANJE REZULTATA POSTIGNUTIH NA  SPORTSKIM NATJECANJIMA</vt:lpstr>
      <vt:lpstr>VREDNOVANJE STATUSA KATEGORIZIRANOG SPORTAŠA</vt:lpstr>
      <vt:lpstr>DODATNI ELEMENT VREDNOVANJA</vt:lpstr>
      <vt:lpstr>DODATNI ELEMENT VREDNOVANJA</vt:lpstr>
      <vt:lpstr>DODATNI ELEMENT VREDNOVANJA</vt:lpstr>
      <vt:lpstr>DODATNI ELEMENT VREDNOVANJA</vt:lpstr>
      <vt:lpstr>Upis kandidata na osnovi  Nacionalnoga programa za ROME</vt:lpstr>
      <vt:lpstr>ZDRAVSTVENE KONTRAINDIKACIJE</vt:lpstr>
      <vt:lpstr>Mjerila i postupci za izbor i upis u programe obrazovanja za stjecanje strukovne kvalifikacije  u TRAJANJU OD TRI GODINE</vt:lpstr>
      <vt:lpstr> Mjerila i postupci za izbor i upis u programe obrazovanja za VEZANE  OBRTE</vt:lpstr>
      <vt:lpstr>UTVRĐIVANJE UKUPNOG REZULTATA KANDIDATA</vt:lpstr>
      <vt:lpstr>MINIMALNI BODOVNI PRAG</vt:lpstr>
      <vt:lpstr>MINIMALNI BODOVNI PRAG</vt:lpstr>
      <vt:lpstr>PROGRAMI OBRAZOVANJA ZA STJECANJE  STRUKOVNE KVALIFIKACIJE U TRAJANJU  MANJEM OD TRI GODINE -  A NAJMANJE GODINU DANA</vt:lpstr>
      <vt:lpstr>POSTUPCI PRIJAVA I UPISA U SREDNJE ŠKOLE</vt:lpstr>
      <vt:lpstr>OBVEZE  OSNOVNIH  ŠKOLA</vt:lpstr>
      <vt:lpstr>OBVEZE  OSNOVNIH  ŠKOLA</vt:lpstr>
      <vt:lpstr>Opći poslovi  UPISNOG POVJERNESTVA</vt:lpstr>
      <vt:lpstr>Poslovi  RAZREDNIKA</vt:lpstr>
      <vt:lpstr>Poslovi  RAZREDNIKA</vt:lpstr>
      <vt:lpstr>Odgovori na neka konkretna pitanja </vt:lpstr>
      <vt:lpstr>Odgovori na neka konkretna pitanja</vt:lpstr>
      <vt:lpstr>VREMENIK – najvažniji datumi za redovite učenike u sustavu školstva RH </vt:lpstr>
      <vt:lpstr>Slajd 38</vt:lpstr>
      <vt:lpstr>VREMENIK – najvažniji datumi za redovite učenike u sustavu školastva RH </vt:lpstr>
      <vt:lpstr>Slajd 40</vt:lpstr>
      <vt:lpstr>Pitanja …  ?</vt:lpstr>
    </vt:vector>
  </TitlesOfParts>
  <Company>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ELEKTRONIČKE PRIJAVE I UPISI U SREDNJE ŠKOLE za šk.god. 2013./2014.</dc:title>
  <dc:creator>WF7x64-</dc:creator>
  <cp:lastModifiedBy>admin</cp:lastModifiedBy>
  <cp:revision>33</cp:revision>
  <dcterms:created xsi:type="dcterms:W3CDTF">2013-04-15T19:51:41Z</dcterms:created>
  <dcterms:modified xsi:type="dcterms:W3CDTF">2013-04-23T13:41:45Z</dcterms:modified>
</cp:coreProperties>
</file>