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6" r:id="rId30"/>
    <p:sldId id="285" r:id="rId31"/>
    <p:sldId id="289" r:id="rId32"/>
    <p:sldId id="296" r:id="rId33"/>
    <p:sldId id="295" r:id="rId34"/>
    <p:sldId id="297" r:id="rId35"/>
    <p:sldId id="287" r:id="rId36"/>
    <p:sldId id="288" r:id="rId37"/>
    <p:sldId id="290" r:id="rId38"/>
    <p:sldId id="291" r:id="rId39"/>
    <p:sldId id="293" r:id="rId40"/>
    <p:sldId id="292" r:id="rId41"/>
    <p:sldId id="298" r:id="rId42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il teme 1 - Isticanj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ijetli stil 3 - Isticanj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9B652F-B6AC-43AD-BBB1-155D561DDFC5}" type="datetimeFigureOut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 smtClean="0"/>
              <a:t>Uredite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  <a:endParaRPr lang="hr-HR" noProof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742AE7-07C0-446D-AF22-A0A545C8E3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48132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ACBCA6-4DDB-4B06-96CA-CA1043497B47}" type="slidenum">
              <a:rPr lang="hr-H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hr-HR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utnik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hr-HR" smtClean="0"/>
              <a:t>Uredite stil podnaslova matrice</a:t>
            </a:r>
            <a:endParaRPr lang="en-US"/>
          </a:p>
        </p:txBody>
      </p:sp>
      <p:sp>
        <p:nvSpPr>
          <p:cNvPr id="6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E4F33-337A-4BDC-BD3F-5A619AA8AA99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7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8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240F5-34CD-4CFF-86D0-F2F1F7456E6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893D5-AE11-41A6-B697-A3A4A71C4373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AEB61-B493-46F2-B2D5-0E4FD81057C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utnik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905D-325C-40EC-B6E7-152FD5E35D8C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7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8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2470A-C2A8-4027-9333-86D506DF6A6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1125538"/>
            <a:ext cx="8001000" cy="492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916113"/>
            <a:ext cx="8001000" cy="3844925"/>
          </a:xfrm>
        </p:spPr>
        <p:txBody>
          <a:bodyPr rtlCol="0">
            <a:normAutofit/>
          </a:bodyPr>
          <a:lstStyle/>
          <a:p>
            <a:pPr lvl="0"/>
            <a:endParaRPr lang="hr-HR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59145-DBEE-40CC-A6A3-ECD5AC4686FF}" type="datetime1">
              <a:rPr lang="hr-HR"/>
              <a:pPr>
                <a:defRPr/>
              </a:pPr>
              <a:t>23.4.2013.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r-Latn-RS"/>
              <a:t>Vedrana Banda, dipl.pedagog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DCF56-FC2F-4707-982D-5FAC7B40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609A2-E8D0-45C1-83DE-6A83F255026F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E8B7-8942-4433-A360-889DA7DC40C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utnik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1B3B6-9171-40B5-94B5-8BFB64C3B5FD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7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8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2E299-F9D0-44A7-9A74-79ADB3C6CDD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7232F-2118-4417-BAA0-11066D27F0A1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FBA4A-8DC5-497F-B9CB-6CF9168D7D5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E6351-C8FD-4994-891D-9A493EA0DBF4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5FF98-69FD-4F7B-88ED-AFCAA5E0F0D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BEB13-24AD-4B41-A2FF-5D8B6201B6EB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25DC-5ADA-4E84-8F4F-B001F1EECA1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7E09-D1A2-44BB-AE65-C98F155729FA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F0E6B-B142-4047-A6E7-1BBC295E6D1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utnik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D5439-1027-4D2D-B614-DDE7092660E7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8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9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EA580-7ECB-41F3-8789-27CE04C6036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utnik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hr-HR" noProof="0" smtClean="0"/>
              <a:t>Kliknite ikonu da biste dodali  sliku</a:t>
            </a:r>
            <a:endParaRPr lang="en-US" noProof="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66BF4-2DD7-4963-AF37-52C919308056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8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9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F2E2A-2153-48EA-99AD-83AF8E8FB8A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utnik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1029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4324E9A-8A07-4B67-B9F6-CD6DEA7CB8E7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B0CDF07-8FE6-4233-B344-2C74D95B9A8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4" r:id="rId2"/>
    <p:sldLayoutId id="2147483780" r:id="rId3"/>
    <p:sldLayoutId id="2147483775" r:id="rId4"/>
    <p:sldLayoutId id="2147483776" r:id="rId5"/>
    <p:sldLayoutId id="2147483777" r:id="rId6"/>
    <p:sldLayoutId id="2147483781" r:id="rId7"/>
    <p:sldLayoutId id="2147483782" r:id="rId8"/>
    <p:sldLayoutId id="2147483783" r:id="rId9"/>
    <p:sldLayoutId id="2147483778" r:id="rId10"/>
    <p:sldLayoutId id="2147483784" r:id="rId11"/>
    <p:sldLayoutId id="2147483785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helpdesk@skole.hr" TargetMode="External"/><Relationship Id="rId2" Type="http://schemas.openxmlformats.org/officeDocument/2006/relationships/hyperlink" Target="mailto:upisi-srednje@mzos.h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pisi.hr/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isi.hr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isi.hr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isi.h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8077200" cy="230425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ELEKTRONIČKE PRIJAVE I UPISI U SREDNJE </a:t>
            </a:r>
            <a:r>
              <a:rPr lang="hr-HR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ŠKOLE</a:t>
            </a:r>
            <a:br>
              <a:rPr lang="hr-HR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hr-HR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za </a:t>
            </a:r>
            <a:r>
              <a:rPr lang="hr-HR" dirty="0" err="1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šk.god</a:t>
            </a:r>
            <a:r>
              <a:rPr lang="hr-HR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. 2013./2014. </a:t>
            </a:r>
            <a:endParaRPr lang="hr-HR" dirty="0">
              <a:solidFill>
                <a:schemeClr val="accent1">
                  <a:satMod val="1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ELEMENTI 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VREDNOVANJA</a:t>
            </a:r>
            <a:endParaRPr lang="en-US" sz="2800" dirty="0" smtClean="0">
              <a:solidFill>
                <a:schemeClr val="accent1"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00967D-3CAF-4FB8-93FE-2F0025279F2B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628775"/>
            <a:ext cx="8229600" cy="4625975"/>
          </a:xfrm>
        </p:spPr>
        <p:txBody>
          <a:bodyPr rtlCol="0">
            <a:normAutofit fontScale="925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POSEBAN ELEMENT: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u="sng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osnovi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provjere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hr-HR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(ispitivanja)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sposobnosti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umjetničkog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izražavanja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kreativnosti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; </a:t>
            </a:r>
            <a:endParaRPr lang="hr-HR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osnovi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rezultata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natjecanja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znanju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koja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se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provode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organizaciji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Agencije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za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odgoj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obrazovanje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te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rezultata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međunarodnih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natjecanja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; </a:t>
            </a:r>
            <a:endParaRPr lang="hr-HR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osnovi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rezultata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natjecanja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školskih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sportskih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društava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za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osnovne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škole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koja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se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organiziraju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izvode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pod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nadzorom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Hrvatskoga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školskoga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športskog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saveza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; </a:t>
            </a:r>
            <a:endParaRPr lang="hr-HR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osnovi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kategorizacije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Hrvatskoga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olimpijskog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odbora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Hrvatskoga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paraolimpijskog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odbora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odnosno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Hrvatskoga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športskog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saveza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gluhih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433BC96-E2BD-4A42-87A9-26D4B5E3764C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ELEMENTI 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VREDNOVANJA</a:t>
            </a:r>
            <a:endParaRPr lang="en-US" sz="2800" dirty="0" smtClean="0">
              <a:solidFill>
                <a:schemeClr val="accent1"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C464FD-7FF2-4C60-9975-08D2BC8CCA18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RS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PREDUVJETI ZA UPIS :</a:t>
            </a:r>
          </a:p>
          <a:p>
            <a:pPr marL="438912" indent="-32004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sr-Latn-RS" altLang="en-US" sz="2400" u="sng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sr-Latn-R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Umjetničke</a:t>
            </a:r>
            <a:r>
              <a:rPr lang="sr-Latn-RS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(likovne, glazbene i plesne) škole </a:t>
            </a:r>
            <a:r>
              <a:rPr lang="hr-HR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p</a:t>
            </a:r>
            <a:r>
              <a:rPr lang="sr-Latn-RS" alt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rovode</a:t>
            </a:r>
            <a:r>
              <a:rPr lang="hr-HR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             - </a:t>
            </a:r>
            <a:r>
              <a:rPr lang="sr-Latn-R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ispitivanje darovitosti </a:t>
            </a:r>
            <a:r>
              <a:rPr lang="sr-Latn-RS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kandidata za pojedine vrste </a:t>
            </a:r>
            <a:r>
              <a:rPr lang="sr-Latn-RS" alt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umjetničkoga</a:t>
            </a:r>
            <a:r>
              <a:rPr lang="sr-Latn-RS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izraza .</a:t>
            </a:r>
          </a:p>
          <a:p>
            <a:pPr marL="118872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sr-Latn-RS" altLang="en-US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r-HR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 razredne odjele za </a:t>
            </a:r>
            <a:r>
              <a:rPr lang="hr-H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sportaše</a:t>
            </a:r>
            <a:r>
              <a:rPr lang="hr-HR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upisuju se kandidati koji na temelju zajedničkoga elementa vrednovanja ostvare </a:t>
            </a:r>
            <a:r>
              <a:rPr lang="hr-H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minimalni bodovni prag </a:t>
            </a:r>
            <a:r>
              <a:rPr lang="hr-HR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za upis u gimnazije odnosno druge vrste četverogodišnjih srednjih škola te prilože </a:t>
            </a:r>
            <a:r>
              <a:rPr lang="hr-H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potvrdu </a:t>
            </a:r>
            <a:r>
              <a:rPr lang="hr-HR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odgovarajućega nacionalnoga sportskog saveza </a:t>
            </a:r>
            <a:r>
              <a:rPr lang="hr-H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o sportskomu postignuću.   </a:t>
            </a:r>
            <a:endParaRPr lang="sr-Latn-RS" alt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sr-Latn-RS" altLang="en-US" sz="2400" u="sng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9330814-D4BF-492C-8CDA-D1C538886AFA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ELEMENTI </a:t>
            </a: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VREDNOVANJA</a:t>
            </a:r>
            <a:r>
              <a:rPr lang="hr-HR" sz="36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</a:t>
            </a:r>
            <a:r>
              <a:rPr lang="hr-HR" sz="3200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dirty="0" smtClean="0">
              <a:solidFill>
                <a:schemeClr val="accent1"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0AA99A-9A2F-4E96-B4B5-1E41CDCDA74E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557338"/>
            <a:ext cx="8229600" cy="4624387"/>
          </a:xfrm>
        </p:spPr>
        <p:txBody>
          <a:bodyPr rtlCol="0">
            <a:normAutofit lnSpcReduction="10000"/>
          </a:bodyPr>
          <a:lstStyle/>
          <a:p>
            <a:pPr marL="438912" indent="-320040"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RS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VREDNOVANJE POSEBNIH REZULTATA </a:t>
            </a:r>
            <a:r>
              <a:rPr lang="hr-HR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U </a:t>
            </a:r>
            <a:r>
              <a:rPr lang="sr-Latn-RS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PRETHODNOM OBRAZOVANJU</a:t>
            </a: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sr-Latn-RS" altLang="en-US" sz="2000" b="1" dirty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Kandidatima se vrednuju posebni rezultati iz prethodnog obrazovanja ako su:</a:t>
            </a: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sr-Latn-RS" altLang="en-US" sz="20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završili osnovnu školu i </a:t>
            </a:r>
            <a:r>
              <a:rPr lang="sr-Latn-RS" altLang="en-US" sz="20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šest razreda osnovne glazbene ili četiri razreda osnovne plesne škole 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(Zakon o </a:t>
            </a:r>
            <a:r>
              <a:rPr lang="sr-Latn-RS" altLang="en-US" sz="20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umjetničkom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obrazovanju – </a:t>
            </a:r>
            <a:r>
              <a:rPr lang="sr-Latn-RS" altLang="en-US" sz="20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N.N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. 130/11)</a:t>
            </a:r>
            <a:r>
              <a:rPr lang="sr-Latn-RS" altLang="en-US" sz="20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,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koja ima odobrenje za rad Ministarstva znanosti, obrazovanja i sporta, s    </a:t>
            </a:r>
            <a:r>
              <a:rPr lang="sr-Latn-RS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2 dodatna boda 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za upis </a:t>
            </a:r>
            <a:r>
              <a:rPr lang="sr-Latn-RS" altLang="en-US" sz="20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 sve obrazovne programe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;</a:t>
            </a: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sr-Latn-RS" altLang="en-US" sz="20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 osnovnoj školi </a:t>
            </a:r>
            <a:r>
              <a:rPr lang="sr-Latn-RS" altLang="en-US" sz="20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najmanje četiri školske godine 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učili </a:t>
            </a:r>
            <a:r>
              <a:rPr lang="sr-Latn-RS" altLang="en-US" sz="20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drugi strani jezik,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s   </a:t>
            </a:r>
            <a:r>
              <a:rPr lang="sr-Latn-RS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1 dodatnim bodom 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za upis </a:t>
            </a:r>
            <a:r>
              <a:rPr lang="sr-Latn-RS" altLang="en-US" sz="20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 sve obrazovne programe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;</a:t>
            </a: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sr-Latn-RS" altLang="en-US" sz="20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 osnovnoj školi </a:t>
            </a:r>
            <a:r>
              <a:rPr lang="sr-Latn-RS" altLang="en-US" sz="20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najmanje četiri školske godine 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učili </a:t>
            </a:r>
            <a:r>
              <a:rPr lang="sr-Latn-RS" altLang="en-US" sz="20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jedan od klasičnih jezika,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sr-Latn-R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s  </a:t>
            </a:r>
            <a:r>
              <a:rPr lang="sr-Latn-RS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1 dodatnim bodom </a:t>
            </a:r>
            <a:r>
              <a:rPr lang="sr-Latn-RS" altLang="en-US" sz="20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za upis </a:t>
            </a:r>
            <a:r>
              <a:rPr lang="sr-Latn-RS" altLang="en-US" sz="20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 jezične i klasične gimnazijske programe.</a:t>
            </a: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E502B35-5B4C-4B07-B2FC-4DF7CCBB5799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ELEMENTI VREDNOVANJA</a:t>
            </a:r>
            <a:r>
              <a:rPr lang="hr-HR" sz="3200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dirty="0" smtClean="0">
              <a:solidFill>
                <a:schemeClr val="accent1"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CD532F-6790-4526-9C2C-1BBBBCA6DAE7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557338"/>
            <a:ext cx="8229600" cy="4624387"/>
          </a:xfrm>
        </p:spPr>
        <p:txBody>
          <a:bodyPr rtlCol="0">
            <a:normAutofit fontScale="92500"/>
          </a:bodyPr>
          <a:lstStyle/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RS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V</a:t>
            </a:r>
            <a:r>
              <a:rPr lang="hr-HR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REDNOVANJE REZULTATA POSTIGNUTIH NA NATJECANJIMA IZ ZNANJA I U SPORTU</a:t>
            </a:r>
          </a:p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sr-Latn-RS" altLang="en-US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Verdana" pitchFamily="34" charset="0"/>
              <a:cs typeface="Calibri" pitchFamily="34" charset="0"/>
              <a:sym typeface="Arial" charset="0"/>
            </a:endParaRPr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sr-Latn-RS" alt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Pravo na dodatne bodove </a:t>
            </a:r>
            <a:r>
              <a:rPr lang="sr-Latn-RS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ostvaruju kandidati na osnovi rezultata koje su postigli </a:t>
            </a:r>
            <a:r>
              <a:rPr lang="sr-Latn-R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na </a:t>
            </a:r>
            <a:r>
              <a:rPr lang="sr-Latn-RS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državnim natjecanjima </a:t>
            </a:r>
            <a:r>
              <a:rPr lang="sr-Latn-R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u znanju iz nastavnih predmeta posebno značajnih za upis </a:t>
            </a:r>
            <a:r>
              <a:rPr lang="sr-Latn-RS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(</a:t>
            </a:r>
            <a:r>
              <a:rPr lang="sr-Latn-RS" alt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Hrvatskoga jezika, Matematike, prvoga stranoga jezika, te tri nastavna predmeta posebno važna za upis </a:t>
            </a:r>
            <a:r>
              <a:rPr lang="sr-Latn-RS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),</a:t>
            </a:r>
            <a:r>
              <a:rPr lang="sr-Latn-RS" alt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 - </a:t>
            </a:r>
            <a:r>
              <a:rPr lang="sr-Latn-RS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iz Kataloga natjecanja i smotri učenika i učenica osnovnih i srednjih škola Republike Hrvatske, koja se provode u organizaciji Agencije za odgoj i obrazovanje; </a:t>
            </a:r>
          </a:p>
          <a:p>
            <a:pPr marL="118872" indent="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sr-Latn-RS" altLang="en-US" sz="2400" b="1" dirty="0" smtClean="0">
              <a:latin typeface="Calibri" pitchFamily="34" charset="0"/>
              <a:ea typeface="Verdana" pitchFamily="34" charset="0"/>
              <a:cs typeface="Calibri" pitchFamily="34" charset="0"/>
              <a:sym typeface="Arial" charset="0"/>
            </a:endParaRPr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sr-Latn-RS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te na osnovi rezultata s </a:t>
            </a:r>
            <a:r>
              <a:rPr lang="sr-Latn-RS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međunarodnih natjecanja </a:t>
            </a:r>
            <a:r>
              <a:rPr lang="sr-Latn-R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u znanju </a:t>
            </a:r>
            <a:r>
              <a:rPr lang="sr-Latn-RS" alt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  <a:sym typeface="Arial" charset="0"/>
              </a:rPr>
              <a:t>iz gore navedenih predmeta.</a:t>
            </a:r>
            <a:endParaRPr lang="sr-Latn-RS" altLang="en-US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2F11CDB-AF4C-4EFA-89B9-79D5258F23A3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001000" cy="86409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VREDNOVANJE REZULTATA </a:t>
            </a:r>
            <a:r>
              <a:rPr lang="hr-HR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hr-HR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POSTIGNUTIH NA NATJECANJIMA IZ </a:t>
            </a:r>
            <a:r>
              <a:rPr lang="en-US" sz="31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ZNANJA</a:t>
            </a:r>
          </a:p>
        </p:txBody>
      </p:sp>
      <p:graphicFrame>
        <p:nvGraphicFramePr>
          <p:cNvPr id="2" name="Group 3"/>
          <p:cNvGraphicFramePr>
            <a:graphicFrameLocks noGrp="1"/>
          </p:cNvGraphicFramePr>
          <p:nvPr>
            <p:ph type="tbl" idx="1"/>
          </p:nvPr>
        </p:nvGraphicFramePr>
        <p:xfrm>
          <a:off x="179512" y="1340768"/>
          <a:ext cx="8568952" cy="532095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520280"/>
                <a:gridCol w="3240360"/>
                <a:gridCol w="2808312"/>
              </a:tblGrid>
              <a:tr h="7315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Vrsta</a:t>
                      </a:r>
                      <a:r>
                        <a:rPr kumimoji="0" lang="en-US" sz="18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8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natjecanja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Opis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BROJ BODOVA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koji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se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dodaju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na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broj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bodova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koji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je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utvrđen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tijekom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postupka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vrednovanja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marT="45715" marB="45715" horzOverflow="overflow"/>
                </a:tc>
              </a:tr>
              <a:tr h="747811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Državna</a:t>
                      </a: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međunarodna</a:t>
                      </a: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natjecanja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Prvo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osvojeno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mjesto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kao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pojedinac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u 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7. </a:t>
                      </a: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ili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8.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razredu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osnovnog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obrazovanja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i</a:t>
                      </a: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zravan</a:t>
                      </a: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upis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marT="45715" marB="45715" anchor="ctr" horzOverflow="overflow"/>
                </a:tc>
              </a:tr>
              <a:tr h="74781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</a:t>
                      </a: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rvo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osvojeno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mjesto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kao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pojedinac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u 5. </a:t>
                      </a: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ili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6.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razredu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osnovnog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obrazovanja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SimSun" pitchFamily="2" charset="-122"/>
                        <a:cs typeface="Calibri" pitchFamily="34" charset="0"/>
                        <a:sym typeface="Arial" pitchFamily="34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boda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marT="45715" marB="45715" anchor="ctr" horzOverflow="overflow"/>
                </a:tc>
              </a:tr>
              <a:tr h="96938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Prvo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osvojeno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mjesto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kao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članovi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skupine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u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posljednja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četiri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razreda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osnovnog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obrazovanja</a:t>
                      </a:r>
                      <a:r>
                        <a:rPr kumimoji="0" lang="hr-H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(5. – 8. raz.)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Verdana" pitchFamily="34" charset="0"/>
                        <a:cs typeface="Calibri" pitchFamily="34" charset="0"/>
                        <a:sym typeface="Arial" pitchFamily="34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3 </a:t>
                      </a: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boda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marT="45715" marB="45715" anchor="ctr" horzOverflow="overflow"/>
                </a:tc>
              </a:tr>
              <a:tr h="96938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Drugo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osvojeno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mjesto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kao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pojedinci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ili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članovi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skupine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u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posljednja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četiri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razreda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osnovnog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obrazovanja</a:t>
                      </a:r>
                      <a:endParaRPr kumimoji="0" lang="hr-HR" sz="140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(</a:t>
                      </a:r>
                      <a:r>
                        <a:rPr kumimoji="0" lang="hr-HR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5.- 8. raz</a:t>
                      </a:r>
                      <a:r>
                        <a:rPr kumimoji="0" lang="hr-H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.)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Verdana" pitchFamily="34" charset="0"/>
                        <a:cs typeface="Calibri" pitchFamily="34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boda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marT="45715" marB="45715" anchor="ctr" horzOverflow="overflow"/>
                </a:tc>
              </a:tr>
              <a:tr h="100051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Treće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osvojeno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mjesto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kao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pojedinci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ili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članovi</a:t>
                      </a:r>
                      <a:r>
                        <a:rPr kumimoji="0" 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skupine</a:t>
                      </a:r>
                      <a:r>
                        <a:rPr kumimoji="0" lang="hr-HR" sz="14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u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posljednja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četiri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razreda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osnovnog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  <a:sym typeface="Arial" pitchFamily="34" charset="0"/>
                        </a:rPr>
                        <a:t>obrazovanja</a:t>
                      </a:r>
                      <a:endParaRPr kumimoji="0" lang="hr-HR" sz="140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  <a:sym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hr-HR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(5.- 8. raz</a:t>
                      </a:r>
                      <a:r>
                        <a:rPr kumimoji="0" lang="hr-H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.)</a:t>
                      </a: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Verdana" pitchFamily="34" charset="0"/>
                        <a:cs typeface="Calibri" pitchFamily="34" charset="0"/>
                        <a:sym typeface="Arial" pitchFamily="34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bod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marT="45715" marB="45715" anchor="ctr" horzOverflow="overflow"/>
                </a:tc>
              </a:tr>
            </a:tbl>
          </a:graphicData>
        </a:graphic>
      </p:graphicFrame>
      <p:sp>
        <p:nvSpPr>
          <p:cNvPr id="2253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CC2D2F-A982-4C62-9E1D-A894D07C3988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24355FB-16E7-47E7-8216-F6BB125F7819}" type="datetime1">
              <a:rPr lang="hr-HR"/>
              <a:pPr>
                <a:defRPr/>
              </a:pPr>
              <a:t>23.4.2013.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001000" cy="492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altLang="en-US" sz="1800" dirty="0" smtClean="0">
                <a:solidFill>
                  <a:schemeClr val="accent1">
                    <a:satMod val="150000"/>
                  </a:schemeClr>
                </a:solidFill>
                <a:sym typeface="Arial" charset="0"/>
              </a:rPr>
              <a:t/>
            </a:r>
            <a:br>
              <a:rPr lang="sr-Latn-RS" altLang="en-US" sz="1800" dirty="0" smtClean="0">
                <a:solidFill>
                  <a:schemeClr val="accent1">
                    <a:satMod val="150000"/>
                  </a:schemeClr>
                </a:solidFill>
                <a:sym typeface="Arial" charset="0"/>
              </a:rPr>
            </a:br>
            <a:r>
              <a:rPr lang="sr-Latn-RS" altLang="en-US" sz="2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VREDNOVANJE REZULTATA POSTIGNUTIH NA </a:t>
            </a:r>
            <a:r>
              <a:rPr lang="sr-Latn-RS" altLang="en-US" sz="27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sr-Latn-RS" altLang="en-US" sz="27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sr-Latn-RS" altLang="en-US" sz="31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SPORTSKIM</a:t>
            </a:r>
            <a:r>
              <a:rPr lang="hr-HR" altLang="en-US" sz="31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 </a:t>
            </a:r>
            <a:r>
              <a:rPr lang="sr-Latn-RS" altLang="en-US" sz="31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NATJECANJIMA</a:t>
            </a:r>
            <a:endParaRPr lang="sr-Latn-RS" altLang="en-US" sz="1800" dirty="0" smtClean="0">
              <a:solidFill>
                <a:schemeClr val="accent1"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  <a:sym typeface="Arial" charset="0"/>
            </a:endParaRPr>
          </a:p>
        </p:txBody>
      </p:sp>
      <p:graphicFrame>
        <p:nvGraphicFramePr>
          <p:cNvPr id="2" name="Group 3"/>
          <p:cNvGraphicFramePr>
            <a:graphicFrameLocks noGrp="1"/>
          </p:cNvGraphicFramePr>
          <p:nvPr>
            <p:ph type="tbl" idx="1"/>
          </p:nvPr>
        </p:nvGraphicFramePr>
        <p:xfrm>
          <a:off x="467544" y="1556792"/>
          <a:ext cx="7985125" cy="466883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649537"/>
                <a:gridCol w="2667000"/>
                <a:gridCol w="2668588"/>
              </a:tblGrid>
              <a:tr h="1189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Vrsta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natjecanja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Opis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Broj</a:t>
                      </a: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bodova</a:t>
                      </a: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koji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se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dodaju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na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broj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bodova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koji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je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utvrđen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tijekom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postupka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vrednovanja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horzOverflow="overflow"/>
                </a:tc>
              </a:tr>
              <a:tr h="11604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Natjecanja</a:t>
                      </a:r>
                      <a:r>
                        <a:rPr kumimoji="0" lang="hr-HR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školskih</a:t>
                      </a:r>
                      <a:r>
                        <a:rPr kumimoji="0" lang="hr-HR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 </a:t>
                      </a: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sportskih</a:t>
                      </a: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društava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Učenici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koji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su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na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državnom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ili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međunarodnom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natjecanju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kao</a:t>
                      </a:r>
                      <a:r>
                        <a:rPr kumimoji="0" lang="en-US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članovi</a:t>
                      </a:r>
                      <a:r>
                        <a:rPr kumimoji="0" lang="en-US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ekipe</a:t>
                      </a:r>
                      <a:r>
                        <a:rPr kumimoji="0" lang="en-US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osvojili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prvo</a:t>
                      </a: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mjesto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Verdana" pitchFamily="34" charset="0"/>
                        <a:cs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3 </a:t>
                      </a: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boda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horzOverflow="overflow"/>
                </a:tc>
              </a:tr>
              <a:tr h="115887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Učenici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koji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su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na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državnom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ili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međunarodnom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natjecanju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kao</a:t>
                      </a:r>
                      <a:r>
                        <a:rPr kumimoji="0" lang="en-US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članovi</a:t>
                      </a:r>
                      <a:r>
                        <a:rPr kumimoji="0" lang="en-US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ekipe</a:t>
                      </a:r>
                      <a:r>
                        <a:rPr kumimoji="0" lang="en-US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osvojili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drugo</a:t>
                      </a: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mjesto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Verdana" pitchFamily="34" charset="0"/>
                        <a:cs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2 </a:t>
                      </a:r>
                      <a:r>
                        <a:rPr kumimoji="0" lang="en-US" sz="18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boda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horzOverflow="overflow"/>
                </a:tc>
              </a:tr>
              <a:tr h="116046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Učenici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koji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su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na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državnom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ili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međunarodnom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natjecanju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kao</a:t>
                      </a:r>
                      <a:r>
                        <a:rPr kumimoji="0" lang="en-US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članovi</a:t>
                      </a:r>
                      <a:r>
                        <a:rPr kumimoji="0" lang="en-US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ekipe</a:t>
                      </a:r>
                      <a:r>
                        <a:rPr kumimoji="0" lang="en-US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osvojili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treće</a:t>
                      </a: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mjesto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Verdana" pitchFamily="34" charset="0"/>
                        <a:cs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1 bod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SimSun" pitchFamily="2" charset="-122"/>
                        <a:cs typeface="Calibri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2355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176809-9A23-454E-93DF-F3BB86EF45C3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F501B46-BBD5-407E-8FDD-A5D251E0B5AA}" type="datetime1">
              <a:rPr lang="hr-HR"/>
              <a:pPr>
                <a:defRPr/>
              </a:pPr>
              <a:t>23.4.2013.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altLang="en-US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VREDNOVANJE STATUSA </a:t>
            </a:r>
            <a:r>
              <a:rPr lang="hr-HR" alt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KATEGORIZIRANOG SPORTAŠA</a:t>
            </a:r>
            <a:endParaRPr lang="hr-HR" altLang="en-US" sz="2400" dirty="0" smtClean="0">
              <a:solidFill>
                <a:schemeClr val="accent1"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57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A29793-F548-4BB9-894E-F0FDCC4A5828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Kandidatima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koji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su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na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temelju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postignutih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sportskih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rezultata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ostvarili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status </a:t>
            </a:r>
            <a:r>
              <a:rPr lang="en-US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kategoriziranoga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sportaša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endParaRPr lang="hr-HR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od I. do VI. </a:t>
            </a:r>
            <a:r>
              <a:rPr lang="en-US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kategorije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pripadaju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dodatni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bodovi</a:t>
            </a:r>
            <a:r>
              <a:rPr lang="hr-HR" sz="2400" dirty="0" smtClean="0">
                <a:solidFill>
                  <a:srgbClr val="002060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:</a:t>
            </a:r>
            <a:endParaRPr lang="en-US" sz="2400" dirty="0" smtClean="0">
              <a:solidFill>
                <a:srgbClr val="002060"/>
              </a:solidFill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hr-HR" sz="20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vrhunskome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sportašu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I., II.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ili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III.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kategorije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pripadaju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hr-H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boda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;</a:t>
            </a:r>
            <a:endParaRPr lang="hr-HR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vrsnome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sportašu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IV. </a:t>
            </a:r>
            <a:r>
              <a:rPr lang="hr-HR" sz="2400" dirty="0" err="1">
                <a:latin typeface="Calibri" pitchFamily="34" charset="0"/>
                <a:ea typeface="Verdana" pitchFamily="34" charset="0"/>
                <a:cs typeface="Calibri" pitchFamily="34" charset="0"/>
              </a:rPr>
              <a:t>k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ategorije</a:t>
            </a:r>
            <a:r>
              <a:rPr lang="hr-HR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hr-HR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darovitome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sportašu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V.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kategorije</a:t>
            </a:r>
            <a:r>
              <a:rPr lang="hr-HR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pripadaju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hr-H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2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boda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;</a:t>
            </a:r>
            <a:endParaRPr lang="hr-HR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darovitome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sportašu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VI.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kategorije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pripada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hr-HR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hr-H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bod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A5D7FEF-A547-47F4-9393-9FBA227BE52E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alt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</a:t>
            </a:r>
            <a:r>
              <a:rPr lang="hr-HR" alt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ODATNI ELEMENT VREDNOVANJA</a:t>
            </a:r>
            <a:endParaRPr lang="sr-Latn-RS" altLang="en-US" sz="4000" dirty="0" smtClean="0">
              <a:solidFill>
                <a:schemeClr val="accent1"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51A11D-1319-4099-834E-5E560D732010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484313"/>
            <a:ext cx="8229600" cy="4625975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Upis kandidata na temelju </a:t>
            </a:r>
            <a:r>
              <a:rPr lang="hr-HR" sz="2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ZAKONA O ZAŠTITI VOJNIH I CIVILNIH INVALIDA R</a:t>
            </a:r>
            <a:r>
              <a:rPr lang="hr-HR" sz="2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ATA</a:t>
            </a:r>
            <a:endParaRPr lang="en-US" sz="2400" b="1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djeca civilnih invalida rata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čije je oštećenje organizma nastalo pod okolnostima iz članka 8. Zakona o zaštiti vojnih i civilnih invalida rata (N. N., br. 33/92., 57/92., 77/92., 58/93., 02/94., 76/94., 108/95., 82/01. i 103/03.);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djeca mirnodopskih vojnih i civilnih invalida rata I. skupine sa 100% oštećenja organizma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čije je oštećenje organizma nastalo pod okolnostima iz članka 6., 7. i 8. navedenoga zakona;</a:t>
            </a: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6B49DD-5242-4556-88C9-67AAF613F4ED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altLang="en-US" sz="3600" dirty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</a:t>
            </a:r>
            <a:r>
              <a:rPr lang="hr-HR" altLang="en-US" sz="3600" dirty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ODATNI ELEMENT VREDNOVANJA</a:t>
            </a:r>
            <a:endParaRPr lang="sr-Latn-RS" altLang="en-US" sz="3400" dirty="0" smtClean="0">
              <a:solidFill>
                <a:schemeClr val="accent1"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CB4C10-A6C5-45DC-8005-A8C2DFDE1BCD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UPIS KANDIDATA S TEŠKOĆAMA</a:t>
            </a:r>
            <a:endParaRPr lang="hr-HR" sz="2800" b="1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Kandidat s teškoćama u razvoju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ima pravo </a:t>
            </a:r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izravnoga upisa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 programe obrazovanja za koje posjeduje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stručno mišljenje </a:t>
            </a:r>
            <a:r>
              <a:rPr lang="hr-HR" sz="2400" u="sng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u="sng" smtClean="0">
                <a:latin typeface="Calibri" pitchFamily="34" charset="0"/>
                <a:ea typeface="Calibri" pitchFamily="34" charset="0"/>
                <a:cs typeface="Calibri" pitchFamily="34" charset="0"/>
              </a:rPr>
              <a:t>lužbe za profesionalno usmjeravanje Hrvatskoga zavoda za zapošljavanje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 ako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zadovolj</a:t>
            </a:r>
            <a:r>
              <a:rPr lang="hr-HR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na ispitu sposobnosti i darovitosti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u školama u kojima je to uvjet za upis.</a:t>
            </a:r>
            <a:endParaRPr lang="hr-HR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Kandidatima sa zdravstvenim teškoćama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hr-HR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dodaju se </a:t>
            </a:r>
            <a:r>
              <a:rPr lang="hr-HR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boda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 broj bodova koji je utvrđen tijekom postupka vrednovanja za programe obrazovanja za koje posjeduje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stručno mišljenje </a:t>
            </a:r>
            <a:r>
              <a:rPr lang="hr-HR" sz="2400" u="sng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400" u="sng" smtClean="0">
                <a:latin typeface="Calibri" pitchFamily="34" charset="0"/>
                <a:ea typeface="Calibri" pitchFamily="34" charset="0"/>
                <a:cs typeface="Calibri" pitchFamily="34" charset="0"/>
              </a:rPr>
              <a:t>lužbe za profesionalno usmjeravanje Hrvatskoga zavoda za zapošljavanje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514509E-DD6A-4E54-9858-CB29B0DEBD00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altLang="en-US" sz="3200" dirty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</a:t>
            </a:r>
            <a:r>
              <a:rPr lang="hr-HR" altLang="en-US" sz="3200" dirty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ODATNI ELEMENT VREDNOVANJA</a:t>
            </a:r>
            <a:endParaRPr lang="en-US" sz="3200" dirty="0" smtClean="0">
              <a:solidFill>
                <a:schemeClr val="accent1">
                  <a:satMod val="150000"/>
                </a:schemeClr>
              </a:solidFill>
              <a:latin typeface="Times New Roman" pitchFamily="18" charset="0"/>
              <a:cs typeface="Times New Roman" pitchFamily="18" charset="0"/>
              <a:sym typeface="Arial" charset="0"/>
            </a:endParaRPr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E6263B-4441-4EAA-B337-80EE5D070A33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SzPct val="100000"/>
              <a:buFont typeface="Wingdings" pitchFamily="2" charset="2"/>
              <a:buChar char="ü"/>
            </a:pPr>
            <a:r>
              <a:rPr lang="en-US" sz="1900" smtClean="0">
                <a:latin typeface="Calibri" pitchFamily="34" charset="0"/>
                <a:ea typeface="Calibri" pitchFamily="34" charset="0"/>
                <a:cs typeface="Calibri" pitchFamily="34" charset="0"/>
              </a:rPr>
              <a:t>Kandidatu koji živi </a:t>
            </a:r>
            <a:r>
              <a:rPr lang="en-US" sz="19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u otežanim uvjetima uzrokovanim ekonomskim, socijalnim te odgojnim čimbenicima </a:t>
            </a:r>
            <a:r>
              <a:rPr lang="hr-HR" sz="19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n-US" sz="1900" smtClean="0">
                <a:latin typeface="Calibri" pitchFamily="34" charset="0"/>
                <a:ea typeface="Calibri" pitchFamily="34" charset="0"/>
                <a:cs typeface="Calibri" pitchFamily="34" charset="0"/>
              </a:rPr>
              <a:t>koji su mogli utjecati na uspjeh u osnovnoj školi, </a:t>
            </a:r>
            <a:r>
              <a:rPr lang="en-US" sz="19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dodaje se </a:t>
            </a:r>
            <a:r>
              <a:rPr lang="hr-HR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1 </a:t>
            </a:r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bod</a:t>
            </a:r>
            <a:r>
              <a:rPr lang="hr-HR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9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na broj bodova koji je utvrđen tijekom postupka vrjednovanja</a:t>
            </a:r>
            <a:r>
              <a:rPr lang="en-US" sz="1900" u="sng" smtClean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endParaRPr lang="hr-HR" sz="1900" u="sng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hr-HR" sz="19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hr-HR" sz="19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Otežani uvjeti uzrokovani ekonomskim, socijalnim te odgojnim čimbenicima </a:t>
            </a:r>
            <a:r>
              <a:rPr lang="hr-HR" sz="1900" smtClean="0">
                <a:latin typeface="Calibri" pitchFamily="34" charset="0"/>
                <a:ea typeface="Calibri" pitchFamily="34" charset="0"/>
                <a:cs typeface="Calibri" pitchFamily="34" charset="0"/>
              </a:rPr>
              <a:t>koji su mogli utjecati na uspjeh kandidata u osnovnoj školi jesu, 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1900" smtClean="0">
                <a:latin typeface="Calibri" pitchFamily="34" charset="0"/>
                <a:ea typeface="Calibri" pitchFamily="34" charset="0"/>
                <a:cs typeface="Calibri" pitchFamily="34" charset="0"/>
              </a:rPr>
              <a:t>ako kandidat:</a:t>
            </a:r>
          </a:p>
          <a:p>
            <a:pPr eaLnBrk="1" hangingPunct="1">
              <a:buFont typeface="Wingdings" pitchFamily="2" charset="2"/>
              <a:buNone/>
            </a:pPr>
            <a:endParaRPr lang="hr-HR" sz="19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hr-HR" sz="2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živi uz 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jednoga i/ili oba roditelja </a:t>
            </a:r>
            <a:r>
              <a:rPr lang="hr-HR" sz="2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s dugotrajnom teškom bolesti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</a:p>
          <a:p>
            <a:pPr eaLnBrk="1" hangingPunct="1">
              <a:buFont typeface="Wingdings 2" pitchFamily="18" charset="2"/>
              <a:buNone/>
            </a:pPr>
            <a:endParaRPr lang="hr-HR" sz="22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hr-HR" sz="2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živi uz 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dugotrajno </a:t>
            </a:r>
            <a:r>
              <a:rPr lang="hr-HR" sz="2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nezaposlena oba roditelja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u smislu članka 2. </a:t>
            </a:r>
            <a:r>
              <a:rPr lang="hr-HR" sz="22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Zakona o poticanju zapošljavanja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(N. N., br. 57/12 i 120/12); </a:t>
            </a:r>
          </a:p>
          <a:p>
            <a:pPr eaLnBrk="1" hangingPunct="1">
              <a:buSzPct val="100000"/>
              <a:buFont typeface="Wingdings" pitchFamily="2" charset="2"/>
              <a:buNone/>
            </a:pPr>
            <a:endParaRPr lang="hr-HR" sz="1900" u="sng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SzPct val="100000"/>
              <a:buFont typeface="Wingdings" pitchFamily="2" charset="2"/>
              <a:buChar char="ü"/>
            </a:pPr>
            <a:endParaRPr lang="en-US" sz="1900" smtClean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87FABED-AC33-4700-B91E-5AB1569B8418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ELEKTRONIČKE PRIJAVE I UPISI U SREDNJE ŠKOLE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7E6FAA-5203-4143-B24A-5EECF2E0A55C}" type="slidenum">
              <a:rPr lang="hr-HR" smtClean="0">
                <a:solidFill>
                  <a:srgbClr val="1D538B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r-HR" smtClean="0">
              <a:solidFill>
                <a:srgbClr val="1D538B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ü"/>
            </a:pPr>
            <a:r>
              <a:rPr lang="hr-HR" sz="26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GLAVNI I KLJUČNI CILJEVI  </a:t>
            </a:r>
            <a:r>
              <a:rPr lang="hr-HR" sz="2600" smtClean="0">
                <a:latin typeface="Calibri" pitchFamily="34" charset="0"/>
                <a:ea typeface="Calibri" pitchFamily="34" charset="0"/>
                <a:cs typeface="Calibri" pitchFamily="34" charset="0"/>
              </a:rPr>
              <a:t>Ministarstva znanosti, obrazovanja i sporta :</a:t>
            </a:r>
          </a:p>
          <a:p>
            <a:pPr eaLnBrk="1" hangingPunct="1">
              <a:buFont typeface="Wingdings 2" pitchFamily="18" charset="2"/>
              <a:buNone/>
            </a:pPr>
            <a:endParaRPr lang="hr-HR" sz="26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AutoNum type="arabicPeriod"/>
            </a:pPr>
            <a:r>
              <a:rPr lang="hr-HR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Srednje obrazovanje 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učiniti </a:t>
            </a:r>
            <a:r>
              <a:rPr lang="hr-HR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dostupnim svakome pod jednakim uvjetima i prema njegovim sposobnostima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kako bi im se omogućilo stjecanje znanja i sposobnosti za rad i za nastavak školovanja. </a:t>
            </a:r>
          </a:p>
          <a:p>
            <a:pPr eaLnBrk="1" hangingPunct="1">
              <a:buFont typeface="Wingdings" pitchFamily="2" charset="2"/>
              <a:buAutoNum type="arabicPeriod"/>
            </a:pPr>
            <a:r>
              <a:rPr lang="hr-HR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Uspostava inovativnoga sustava na korist svih uključenih korisnika 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 poboljšanja sveobuhvatne povezanosti osnovnoga i srednjega obrazovanja.</a:t>
            </a:r>
          </a:p>
          <a:p>
            <a:pPr eaLnBrk="1" hangingPunct="1">
              <a:buFont typeface="Wingdings" pitchFamily="2" charset="2"/>
              <a:buAutoNum type="arabicPeriod"/>
            </a:pPr>
            <a:r>
              <a:rPr lang="hr-HR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Osiguranje zakonitosti provedbe upisa</a:t>
            </a:r>
          </a:p>
          <a:p>
            <a:pPr eaLnBrk="1" hangingPunct="1">
              <a:buFont typeface="Wingdings" pitchFamily="2" charset="2"/>
              <a:buNone/>
            </a:pPr>
            <a:endParaRPr lang="hr-HR" smtClean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F792034-6914-42C6-A719-A3A383B9298F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altLang="en-US" sz="3200" dirty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</a:t>
            </a:r>
            <a:r>
              <a:rPr lang="hr-HR" altLang="en-US" sz="3200" dirty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ODATNI ELEMENT VREDNOVANJA</a:t>
            </a:r>
            <a:endParaRPr lang="en-US" sz="3200" dirty="0" smtClean="0">
              <a:solidFill>
                <a:schemeClr val="accent1">
                  <a:satMod val="150000"/>
                </a:schemeClr>
              </a:solidFill>
              <a:latin typeface="Times New Roman" pitchFamily="18" charset="0"/>
              <a:cs typeface="Times New Roman" pitchFamily="18" charset="0"/>
              <a:sym typeface="Arial" charset="0"/>
            </a:endParaRPr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5E6E2C-ECCC-4F57-8FE2-04970B97B845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ü"/>
            </a:pPr>
            <a:r>
              <a:rPr lang="hr-HR" sz="2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živi uz samohranoga roditelja 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(roditelj koji nije u braku i ne živi u izvanbračnoj zajednici, a sam skrbi i uzdržava svoje dijete) korisnika socijalne skrbi, u smislu članaka 27. i 30. </a:t>
            </a:r>
            <a:r>
              <a:rPr lang="hr-HR" sz="22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Zakona o socijalnoj skrbi 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(N. N., br. 33/12) -  te posjeduje rješenje ili drugi upravni akt centra za socijalnu skrb ili nadležnoga tijela u jedinici lokalne ili područne (regionalne) jedinice i Grada Zagreba o </a:t>
            </a:r>
            <a:r>
              <a:rPr lang="hr-HR" sz="2200" u="sng" smtClean="0">
                <a:latin typeface="Calibri" pitchFamily="34" charset="0"/>
                <a:ea typeface="Calibri" pitchFamily="34" charset="0"/>
                <a:cs typeface="Calibri" pitchFamily="34" charset="0"/>
              </a:rPr>
              <a:t>pravu samohranoga roditelja korisnika socijalne skrbi;</a:t>
            </a:r>
          </a:p>
          <a:p>
            <a:pPr eaLnBrk="1" hangingPunct="1">
              <a:buFont typeface="Wingdings 2" pitchFamily="18" charset="2"/>
              <a:buNone/>
            </a:pPr>
            <a:endParaRPr lang="hr-HR" sz="2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ako je kandidatu </a:t>
            </a:r>
            <a:r>
              <a:rPr lang="hr-HR" sz="2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jedan roditelj preminuo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  <a:p>
            <a:pPr eaLnBrk="1" hangingPunct="1">
              <a:buFont typeface="Wingdings 2" pitchFamily="18" charset="2"/>
              <a:buNone/>
            </a:pPr>
            <a:endParaRPr lang="hr-HR" sz="2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ako je kandidat </a:t>
            </a:r>
            <a:r>
              <a:rPr lang="hr-HR" sz="2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dijete bez roditelja ili odgovarajuće roditeljske skrbi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u smislu čl. 27. </a:t>
            </a:r>
            <a:r>
              <a:rPr lang="hr-HR" sz="22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Zakona o socijalnoj skrbi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(N. N., br. 33/12).</a:t>
            </a:r>
          </a:p>
          <a:p>
            <a:pPr eaLnBrk="1" hangingPunct="1">
              <a:buSzPct val="100000"/>
              <a:buFont typeface="Wingdings" pitchFamily="2" charset="2"/>
              <a:buNone/>
            </a:pPr>
            <a:endParaRPr lang="hr-HR" sz="2000" u="sng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SzPct val="100000"/>
              <a:buFont typeface="Wingdings" pitchFamily="2" charset="2"/>
              <a:buChar char="ü"/>
            </a:pPr>
            <a:endParaRPr lang="en-US" sz="2000" smtClean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4178FC6-A77B-46A6-80F5-981298AA4DE3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Upis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kandidata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osnovi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hr-HR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hr-HR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Nacionalnoga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programa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za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ROME</a:t>
            </a:r>
          </a:p>
        </p:txBody>
      </p:sp>
      <p:sp>
        <p:nvSpPr>
          <p:cNvPr id="2969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F65987-4139-42D1-9EFE-75C1756E81D8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1557338"/>
            <a:ext cx="8229600" cy="4624387"/>
          </a:xfrm>
        </p:spPr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438912" indent="-32004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Kandidatu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za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upis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koji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je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pripadnik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romske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nacionalne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manjine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, a </a:t>
            </a:r>
            <a:r>
              <a:rPr lang="en-US" sz="2400" u="sng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živi</a:t>
            </a:r>
            <a:r>
              <a:rPr 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 </a:t>
            </a:r>
            <a:r>
              <a:rPr lang="en-US" sz="2400" u="sng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uvjetima</a:t>
            </a:r>
            <a:r>
              <a:rPr 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u="sng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koji</a:t>
            </a:r>
            <a:r>
              <a:rPr 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u="sng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su</a:t>
            </a:r>
            <a:r>
              <a:rPr 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u="sng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mogli</a:t>
            </a:r>
            <a:r>
              <a:rPr 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u="sng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utjecati</a:t>
            </a:r>
            <a:r>
              <a:rPr 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u="sng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</a:t>
            </a:r>
            <a:r>
              <a:rPr 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u="sng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njegov</a:t>
            </a:r>
            <a:r>
              <a:rPr 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u="sng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uspjeh</a:t>
            </a:r>
            <a:r>
              <a:rPr 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 </a:t>
            </a:r>
            <a:r>
              <a:rPr lang="en-US" sz="2400" u="sng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osnovnoj</a:t>
            </a:r>
            <a:r>
              <a:rPr 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u="sng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školi</a:t>
            </a:r>
            <a:r>
              <a:rPr lang="en-US" sz="2400" u="sng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,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dodaje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se </a:t>
            </a:r>
            <a:r>
              <a:rPr lang="hr-H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bod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broj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bodova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koji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je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utvrđen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tijekom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postupka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vrednovanja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. S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tako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utvrđenim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brojem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bodova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kandidat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se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rangira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ukupnoj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ljestvici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poretka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CA857D1-46B2-4344-8BAF-FCE36E844AA3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altLang="en-US" sz="3200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Z</a:t>
            </a:r>
            <a:r>
              <a:rPr lang="hr-HR" altLang="en-US" sz="3200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DRAVSTVENE KONTRAINDIKACIJE</a:t>
            </a:r>
          </a:p>
        </p:txBody>
      </p:sp>
      <p:sp>
        <p:nvSpPr>
          <p:cNvPr id="3072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7786C4-3E9B-4BA2-8277-C9ECB41F332C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628775"/>
            <a:ext cx="8229600" cy="48244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Škola </a:t>
            </a: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( srednja )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je dužna na svim dostupnim i vidljivim mjestima </a:t>
            </a:r>
            <a:r>
              <a:rPr lang="en-US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(oglasna ploča škole, mrežne stranice škole, mrežna stranica Nacionalnoga informacijskog sustava prijava i upisa u srednje škole)</a:t>
            </a:r>
            <a:endParaRPr lang="hr-HR" sz="20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hr-HR" sz="20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-   </a:t>
            </a:r>
            <a:r>
              <a:rPr lang="en-US" sz="20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istaknuti programe obrazovanja za koje postoje određeni zdravstveni </a:t>
            </a: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preduvjeti (popis zdravstvenih kontraindikacija), </a:t>
            </a:r>
            <a:r>
              <a:rPr lang="en-US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kao i </a:t>
            </a:r>
            <a:endParaRPr lang="hr-HR" sz="20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-   </a:t>
            </a:r>
            <a:r>
              <a:rPr lang="en-US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one programe za koje je posebnim propisima i mjerilima određeno </a:t>
            </a:r>
            <a:endParaRPr lang="hr-HR" sz="20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utvrđivanje zdravstvene sposobnosti </a:t>
            </a:r>
            <a:r>
              <a:rPr lang="en-US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kandidata kao obveza pri upisu u </a:t>
            </a:r>
            <a:endParaRPr lang="hr-HR" sz="20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  <a:r>
              <a:rPr lang="en-US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školu.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Za upis u spomenute programe obrazovanja za stjecanje strukovne kvalifikacije, kada je to utvrđeno posebnim propisima (npr. zdravstvo, željeznički, pomorski i zračni promet, obrt i dr.),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škola je dužna objaviti da je </a:t>
            </a: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-  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uvjet za upis liječnička svjedodžba medicine rada.</a:t>
            </a: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AA1427-9BFE-4DA1-97A3-6E90A1F777D9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496944" cy="148478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Mjerila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postupci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za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izbor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upis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u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programe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obrazovanja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za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stjecanje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strukovne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kvalifikacije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hr-HR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hr-HR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 TRAJANJU OD TRI GODINE</a:t>
            </a:r>
          </a:p>
        </p:txBody>
      </p:sp>
      <p:sp>
        <p:nvSpPr>
          <p:cNvPr id="3174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98F859-56CB-4FFE-8157-9FBB7C46D3CF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628775"/>
            <a:ext cx="8229600" cy="46259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sr-Latn-CS" altLang="en-US" sz="1800" smtClean="0"/>
          </a:p>
          <a:p>
            <a:pPr eaLnBrk="1" hangingPunct="1">
              <a:buFont typeface="Wingdings" pitchFamily="2" charset="2"/>
              <a:buNone/>
            </a:pPr>
            <a:r>
              <a:rPr lang="sr-Latn-CS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Izbor kandidata za upis u programe obrazovanja za</a:t>
            </a:r>
            <a:r>
              <a:rPr lang="hr-HR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sr-Latn-CS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stjecanje</a:t>
            </a:r>
            <a:r>
              <a:rPr lang="hr-HR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sr-Latn-CS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strukovne kvalifikacije </a:t>
            </a:r>
            <a:r>
              <a:rPr lang="sr-Latn-CS" alt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u trajanju od tri godine </a:t>
            </a:r>
            <a:r>
              <a:rPr lang="sr-Latn-CS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utvrđuje se na</a:t>
            </a:r>
            <a:r>
              <a:rPr lang="hr-HR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sr-Latn-CS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temelju:</a:t>
            </a:r>
          </a:p>
          <a:p>
            <a:pPr eaLnBrk="1" hangingPunct="1">
              <a:buFont typeface="Wingdings" pitchFamily="2" charset="2"/>
              <a:buNone/>
            </a:pPr>
            <a:endParaRPr lang="sr-Latn-CS" altLang="en-US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sr-Latn-CS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elemenata vrednovanja </a:t>
            </a:r>
            <a:r>
              <a:rPr lang="hr-HR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(zajednički, posebni, dodatni);</a:t>
            </a:r>
          </a:p>
          <a:p>
            <a:pPr eaLnBrk="1" hangingPunct="1">
              <a:buFont typeface="Wingdings 2" pitchFamily="18" charset="2"/>
              <a:buNone/>
            </a:pPr>
            <a:endParaRPr lang="sr-Latn-CS" altLang="en-US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sr-Latn-CS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zdravstvenoj sposobnosti kandidata za obavljanje poslova i radnih zadaća u odabranom  zanimanju.</a:t>
            </a:r>
          </a:p>
          <a:p>
            <a:pPr eaLnBrk="1" hangingPunct="1">
              <a:buFont typeface="Wingdings" pitchFamily="2" charset="2"/>
              <a:buNone/>
            </a:pPr>
            <a:endParaRPr lang="sr-Latn-CS" altLang="en-US" sz="1800" smtClean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82C7483-E8DC-4AFA-ADCD-875E107DA09A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9348"/>
            <a:ext cx="8001000" cy="122413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Mjerila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postupci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za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izbor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upis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u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programe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obrazovanja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za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VEZANE</a:t>
            </a:r>
            <a:r>
              <a:rPr lang="hr-HR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OBRTE</a:t>
            </a:r>
          </a:p>
        </p:txBody>
      </p:sp>
      <p:sp>
        <p:nvSpPr>
          <p:cNvPr id="3277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114569-0FAD-4310-B5F0-2ADA779ED8C8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557338"/>
            <a:ext cx="8001000" cy="468153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16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Elementi, pravila i postupci za izbor kandidata za upis u</a:t>
            </a:r>
            <a:r>
              <a:rPr lang="hr-HR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programe obrazovanja 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za vezane</a:t>
            </a:r>
            <a:r>
              <a:rPr lang="hr-HR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obrte </a:t>
            </a:r>
            <a:r>
              <a:rPr lang="hr-HR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-   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utvrđuju se na</a:t>
            </a:r>
            <a:r>
              <a:rPr lang="hr-HR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temelju </a:t>
            </a:r>
            <a:r>
              <a:rPr lang="en-US" sz="18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Pravilnika</a:t>
            </a:r>
            <a:r>
              <a:rPr lang="en-US" sz="18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o načinu ostvarivanja programa</a:t>
            </a:r>
            <a:r>
              <a:rPr lang="hr-HR" sz="18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naukovanja i stručnog osposobljavanja za vezane obrte</a:t>
            </a:r>
            <a:r>
              <a:rPr lang="hr-HR" sz="18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8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te o</a:t>
            </a:r>
            <a:r>
              <a:rPr lang="hr-HR" sz="18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pravima, obvezama, praćenju, vrednovanju i ocjenjivanju</a:t>
            </a:r>
            <a:r>
              <a:rPr lang="hr-HR" sz="18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i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naučnika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(N. N., br. 69/04.)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sz="16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Izbor kandidata za upis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utvrđuje se na temelju: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elemenata vrednovanja 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(zajednički, posebni, dodatni)</a:t>
            </a:r>
            <a:r>
              <a:rPr lang="hr-HR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8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zdravstvene sposobnosti 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kandidata za obavljanje poslova i radnih zadaća u odabranome zanimanju</a:t>
            </a:r>
            <a:r>
              <a:rPr lang="hr-HR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8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hr-HR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zravan upis 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 programe obrazovanja za vezane obrte imaju </a:t>
            </a:r>
            <a:r>
              <a:rPr lang="en-US" sz="1800" u="sng" smtClean="0">
                <a:latin typeface="Calibri" pitchFamily="34" charset="0"/>
                <a:ea typeface="Calibri" pitchFamily="34" charset="0"/>
                <a:cs typeface="Calibri" pitchFamily="34" charset="0"/>
              </a:rPr>
              <a:t>djeca obrtnika koja se upisuju u program istovjetan obrtu kojim se bave roditelji ili skrbnici 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 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temelju ovjerene preslike obrtnice roditelja ili skrbnika 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kojim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dokazuju vrstu obrta kojim se bave, </a:t>
            </a:r>
            <a:r>
              <a:rPr lang="en-US" sz="1800" u="sng" smtClean="0">
                <a:latin typeface="Calibri" pitchFamily="34" charset="0"/>
                <a:ea typeface="Calibri" pitchFamily="34" charset="0"/>
                <a:cs typeface="Calibri" pitchFamily="34" charset="0"/>
              </a:rPr>
              <a:t>ako ispunjavaju ostale uvjete za upis koje utvrđuje škola</a:t>
            </a:r>
            <a:r>
              <a:rPr lang="en-US" sz="1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en-US" sz="36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35A730D-CFEB-4184-8835-5C746E742C12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alt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</a:t>
            </a:r>
            <a:r>
              <a:rPr lang="hr-HR" altLang="en-US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TVRĐIVANJE UKUPNOG REZULTATA KANDIDATA</a:t>
            </a:r>
            <a:endParaRPr lang="sr-Latn-RS" altLang="en-US" sz="5400" dirty="0" smtClean="0">
              <a:solidFill>
                <a:schemeClr val="accent1"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79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21517A-CD87-40C3-B684-C9DF1D6B0235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sz="20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Ukupan rezultat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kandidata utvrđuje se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na temelju broja bodova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koje je kandidat stekao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po svim osnovama vrednovanja 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-  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uspjeh u prethodnom obrazovanju, </a:t>
            </a:r>
            <a:endParaRPr lang="hr-HR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-  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sposobnostima i darovitosti, </a:t>
            </a:r>
            <a:endParaRPr lang="hr-HR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-  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uspjeh na natjecanjima i </a:t>
            </a:r>
            <a:endParaRPr lang="hr-HR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-  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 otežanim uvjetima obrazovanja.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 temelju ukupnoga rezultata utvrđuje se ljestvica poretka kandidata za upis i objavljuje na mrežnoj stranici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Nacionalnoga informacijskog sustava prijava i upisa u srednje škole</a:t>
            </a:r>
            <a:r>
              <a:rPr lang="hr-HR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( NISpuSŠ )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0BC76CE-AAB9-4B21-98BC-E3F120EB649A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altLang="en-US" sz="3200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M</a:t>
            </a:r>
            <a:r>
              <a:rPr lang="hr-HR" altLang="en-US" sz="3200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INIMALNI BODOVNI PRAG</a:t>
            </a:r>
            <a:endParaRPr lang="sr-Latn-RS" altLang="en-US" sz="5400" dirty="0" smtClean="0">
              <a:solidFill>
                <a:schemeClr val="accent1">
                  <a:satMod val="1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81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C42FEE-CF54-4317-B47A-F028A6372C90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916113"/>
            <a:ext cx="8001000" cy="4392612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Minimalni broj bodova</a:t>
            </a:r>
            <a:r>
              <a:rPr lang="hr-HR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potrebnih za prijavu temelji se na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zajedničkom elementu vrednovanja iz točke IV. Odluke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56</a:t>
            </a:r>
            <a:r>
              <a:rPr lang="en-US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bodova za upis u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gimnazije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50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bodova za upis u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eksperimentalni program strukovne gimnazije;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44</a:t>
            </a:r>
            <a:r>
              <a:rPr lang="en-US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boda za upis u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ostale programe obrazovanja </a:t>
            </a:r>
            <a:r>
              <a:rPr lang="en-US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u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trajanju od najmanje četiri godine.</a:t>
            </a: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DEA984D-9D7F-4811-8D4B-0E772F37CD3D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altLang="en-US" sz="3200" dirty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M</a:t>
            </a:r>
            <a:r>
              <a:rPr lang="hr-HR" altLang="en-US" sz="3200" dirty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INIMALNI BODOVNI PRAG</a:t>
            </a:r>
            <a:endParaRPr lang="sr-Latn-RS" altLang="en-US" sz="4000" dirty="0" smtClean="0">
              <a:solidFill>
                <a:schemeClr val="accent1"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65CB7B-A136-44F3-8A53-FE1280D7B2E8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628775"/>
            <a:ext cx="8229600" cy="4625975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buFont typeface="Wingdings" pitchFamily="2" charset="2"/>
              <a:buChar char="ü"/>
            </a:pPr>
            <a:endParaRPr lang="en-US" sz="15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1900" smtClean="0">
                <a:latin typeface="Calibri" pitchFamily="34" charset="0"/>
                <a:ea typeface="Calibri" pitchFamily="34" charset="0"/>
                <a:cs typeface="Calibri" pitchFamily="34" charset="0"/>
              </a:rPr>
              <a:t>Škole na području od posebne državne skrbi, u brdsko-planinskim područjima te na otocima i škole s nastavom na jezicima nacionalnih manjina za programe koji se izvode na jeziku i pismu nacionalnih manjina</a:t>
            </a:r>
            <a:r>
              <a:rPr lang="hr-HR" sz="19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- 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mogu </a:t>
            </a: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umanjiti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minimalni bodovni prag </a:t>
            </a: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za najviše 4 boda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hr-HR" sz="2000" b="1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endParaRPr lang="en-US" sz="19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19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Minimalni broj bodova primjenjuje se tijekom cijeloga upisnog postupka.</a:t>
            </a:r>
            <a:endParaRPr lang="hr-HR" sz="1900" b="1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endParaRPr lang="en-US" sz="19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1900" smtClean="0">
                <a:latin typeface="Calibri" pitchFamily="34" charset="0"/>
                <a:ea typeface="Calibri" pitchFamily="34" charset="0"/>
                <a:cs typeface="Calibri" pitchFamily="34" charset="0"/>
              </a:rPr>
              <a:t>Za programe obrazovanja za stjecanje strukovne kvalifikacije i programe obrazovanja za vezane obrte u </a:t>
            </a:r>
            <a:r>
              <a:rPr lang="en-US" sz="19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trajanju od tri godine </a:t>
            </a:r>
            <a:r>
              <a:rPr lang="en-US" sz="190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 za programe obrazovanja koji traju manje od tri godine, a </a:t>
            </a:r>
            <a:r>
              <a:rPr lang="en-US" sz="19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najmanje godinu dana, ne utvrđuje se minimalni broj bodova </a:t>
            </a:r>
            <a:r>
              <a:rPr lang="en-US" sz="1900" smtClean="0">
                <a:latin typeface="Calibri" pitchFamily="34" charset="0"/>
                <a:ea typeface="Calibri" pitchFamily="34" charset="0"/>
                <a:cs typeface="Calibri" pitchFamily="34" charset="0"/>
              </a:rPr>
              <a:t>koji su potrebni za upis</a:t>
            </a:r>
            <a:r>
              <a:rPr lang="hr-HR" sz="190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već se  ljestvica poretka utvrđuje s obzirom na ostvaren broj bodova  sukladno elementima vrednovanja ( zajednički, posebni, dodatni )</a:t>
            </a:r>
            <a:r>
              <a:rPr lang="en-US" sz="190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2C9DD0B-8E0A-494C-8F14-FE29F46E64FB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001000" cy="93610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PROGRAMI OBRAZOVANJA ZA STJECANJE </a:t>
            </a:r>
            <a:r>
              <a:rPr lang="hr-HR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hr-HR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STRUKOVNE KVALIFIKACIJE U TRAJANJU </a:t>
            </a:r>
            <a:r>
              <a:rPr lang="hr-HR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hr-HR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MANJEM OD TRI GODINE</a:t>
            </a:r>
            <a:r>
              <a:rPr lang="hr-HR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- </a:t>
            </a:r>
            <a:r>
              <a:rPr lang="en-US" sz="24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A NAJMANJE GODINU DANA</a:t>
            </a:r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B43134-0B53-4C95-B7FA-3842CABA2C26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1916113"/>
            <a:ext cx="8001000" cy="3484562"/>
          </a:xfrm>
        </p:spPr>
        <p:txBody>
          <a:bodyPr>
            <a:normAutofit/>
          </a:bodyPr>
          <a:lstStyle/>
          <a:p>
            <a:pPr marL="0" indent="0" algn="just" eaLnBrk="1" hangingPunct="1">
              <a:buSzPct val="100000"/>
              <a:buFont typeface="Wingdings" pitchFamily="2" charset="2"/>
              <a:buNone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SzPct val="100000"/>
              <a:buFont typeface="Wingdings" pitchFamily="2" charset="2"/>
              <a:buChar char="ü"/>
            </a:pPr>
            <a:r>
              <a:rPr lang="en-US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Ljestvica poretka kandidata koji su se prijavili za upis u I. razred srednje škole </a:t>
            </a: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radi se na osnovu prosjeka svih zaključnih ocjena svih nastavnih predmeta na dvije decimale u posljednja četiri razreda osnovnoga obrazovanja te posebnog i dodatnog elementa vrednovanja iz točke IV. Odluke.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A37E646-D83C-4368-973B-B8F5EE1FDBF7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POSTUPCI PRIJAVA I UPISA U SREDNJE ŠKOLE</a:t>
            </a:r>
            <a:endParaRPr lang="hr-HR" dirty="0">
              <a:solidFill>
                <a:schemeClr val="accent1">
                  <a:satMod val="1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891" name="Podnaslov 7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r>
              <a:rPr lang="hr-HR" sz="3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OBVEZE OSNOVNIH ŠKOLA 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F908BC-D896-45B8-96AC-13AA7F83D2C1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C6106-C391-4074-8311-54C4999BE0D9}" type="slidenum">
              <a:rPr lang="hr-HR"/>
              <a:pPr>
                <a:defRPr/>
              </a:pPr>
              <a:t>29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1268413"/>
            <a:ext cx="8001000" cy="492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DA6C36-5C26-4BB1-AD1C-7A849636C271}" type="slidenum">
              <a:rPr lang="hr-HR" smtClean="0">
                <a:solidFill>
                  <a:srgbClr val="1D538B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hr-HR" smtClean="0">
              <a:solidFill>
                <a:srgbClr val="1D538B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750" y="1916113"/>
            <a:ext cx="8001000" cy="3844925"/>
          </a:xfrm>
        </p:spPr>
        <p:txBody>
          <a:bodyPr>
            <a:normAutofit/>
          </a:bodyPr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romanUcPeriod"/>
            </a:pPr>
            <a:r>
              <a:rPr lang="hr-HR" sz="28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PREDNOSTI I POGODNOSTI</a:t>
            </a:r>
          </a:p>
          <a:p>
            <a:pPr marL="571500" indent="-571500" eaLnBrk="1" hangingPunct="1">
              <a:lnSpc>
                <a:spcPct val="80000"/>
              </a:lnSpc>
              <a:buFont typeface="Wingdings 2" pitchFamily="18" charset="2"/>
              <a:buNone/>
            </a:pPr>
            <a:endParaRPr lang="hr-HR" sz="2500" b="1" smtClean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hr-HR" sz="25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Bolja umreženost svih sudionika upisnoga procesa </a:t>
            </a:r>
            <a:r>
              <a:rPr lang="hr-HR" sz="250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 MZOS-a, ureda državne uprave, županijskih upravnih odjela, osnovnih i srednjih škola, učenika i roditelja;</a:t>
            </a:r>
          </a:p>
          <a:p>
            <a:pPr marL="571500" indent="-571500" eaLnBrk="1" hangingPunct="1">
              <a:lnSpc>
                <a:spcPct val="80000"/>
              </a:lnSpc>
              <a:buFont typeface="Wingdings 2" pitchFamily="18" charset="2"/>
              <a:buNone/>
            </a:pPr>
            <a:endParaRPr lang="hr-HR" sz="25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hr-HR" sz="25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Informacije o cijelomu postupku</a:t>
            </a:r>
            <a:r>
              <a:rPr lang="hr-HR" sz="250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obrazovnim programima - dostupne u svakomu trenutku (pravovremeno i jasno informiranje korisnika o svim aspektima procesa);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25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5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2500" smtClean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708219C-6356-420C-9650-B04B98560AF3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OBVEZE  OSNOVNIH  ŠKOLA</a:t>
            </a:r>
            <a:endParaRPr lang="hr-HR" dirty="0">
              <a:solidFill>
                <a:schemeClr val="accent1">
                  <a:satMod val="1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smtClean="0">
                <a:latin typeface="Calibri" pitchFamily="34" charset="0"/>
                <a:ea typeface="Calibri" pitchFamily="34" charset="0"/>
                <a:cs typeface="Calibri" pitchFamily="34" charset="0"/>
              </a:rPr>
              <a:t>Ravnatelji škola imenovali </a:t>
            </a:r>
            <a:r>
              <a:rPr lang="hr-HR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UPISNA</a:t>
            </a:r>
            <a:r>
              <a:rPr lang="hr-HR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hr-HR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POVJERENSTVA</a:t>
            </a:r>
            <a:r>
              <a:rPr lang="hr-HR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hr-HR" sz="2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ravnatelj, upisni koordinator  i zamjenik upisnog koordinatora</a:t>
            </a:r>
            <a:r>
              <a:rPr lang="hr-HR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endParaRPr lang="hr-HR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/>
            <a:r>
              <a:rPr lang="hr-HR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Razrednici</a:t>
            </a:r>
            <a:r>
              <a:rPr lang="hr-HR" smtClean="0">
                <a:latin typeface="Calibri" pitchFamily="34" charset="0"/>
                <a:ea typeface="Calibri" pitchFamily="34" charset="0"/>
                <a:cs typeface="Calibri" pitchFamily="34" charset="0"/>
              </a:rPr>
              <a:t> osmog razreda – informirani o načinu upisa i obvezama putem Carnet- ovog stručnog skupa u četvrtak, 11. 04. 2013. – savjetovanje se moglo pratiti i putem video konferencije</a:t>
            </a:r>
          </a:p>
          <a:p>
            <a:pPr eaLnBrk="1" hangingPunct="1">
              <a:buFont typeface="Wingdings 2" pitchFamily="18" charset="2"/>
              <a:buNone/>
            </a:pPr>
            <a:endParaRPr lang="hr-HR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F908BC-D896-45B8-96AC-13AA7F83D2C1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1747F-4FE8-4170-8E5D-605B7DF88308}" type="slidenum">
              <a:rPr lang="hr-HR"/>
              <a:pPr>
                <a:defRPr/>
              </a:pPr>
              <a:t>30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OBVEZE  OSNOVNIH  ŠKOLA</a:t>
            </a:r>
            <a:endParaRPr lang="hr-H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smtClean="0">
                <a:latin typeface="Calibri" pitchFamily="34" charset="0"/>
                <a:ea typeface="Calibri" pitchFamily="34" charset="0"/>
                <a:cs typeface="Calibri" pitchFamily="34" charset="0"/>
              </a:rPr>
              <a:t>15. travnja 2013. učenici osmog razreda dobili </a:t>
            </a:r>
            <a:r>
              <a:rPr lang="hr-HR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BROŠURE  „ Idemo u srednju ” </a:t>
            </a:r>
            <a:r>
              <a:rPr lang="hr-HR" smtClean="0">
                <a:latin typeface="Calibri" pitchFamily="34" charset="0"/>
                <a:ea typeface="Calibri" pitchFamily="34" charset="0"/>
                <a:cs typeface="Calibri" pitchFamily="34" charset="0"/>
              </a:rPr>
              <a:t>prijave i upisi u srednje škole za šk.god.2013./2014.- brošura dostupna u PDF-u na internetu.</a:t>
            </a:r>
          </a:p>
          <a:p>
            <a:pPr eaLnBrk="1" hangingPunct="1"/>
            <a:r>
              <a:rPr lang="hr-HR" smtClean="0">
                <a:latin typeface="Calibri" pitchFamily="34" charset="0"/>
                <a:ea typeface="Calibri" pitchFamily="34" charset="0"/>
                <a:cs typeface="Calibri" pitchFamily="34" charset="0"/>
              </a:rPr>
              <a:t>Kontakti : 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hr-HR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  <a:t>upisi-srednje@mzos.hr</a:t>
            </a:r>
            <a:endParaRPr lang="hr-HR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hr-HR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helpdesk@skole.hr</a:t>
            </a:r>
            <a:endParaRPr lang="hr-HR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hr-HR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  <a:hlinkClick r:id="rId4"/>
              </a:rPr>
              <a:t>www.upisi.hr</a:t>
            </a:r>
            <a:endParaRPr lang="hr-HR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hr-HR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hr-HR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F908BC-D896-45B8-96AC-13AA7F83D2C1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D7FAF-E7C9-4915-A16D-F6905D7D6DEB}" type="slidenum">
              <a:rPr lang="hr-HR"/>
              <a:pPr>
                <a:defRPr/>
              </a:pPr>
              <a:t>31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dirty="0" smtClean="0"/>
              <a:t>Opći poslovi </a:t>
            </a:r>
            <a:br>
              <a:rPr lang="hr-HR" dirty="0" smtClean="0"/>
            </a:br>
            <a:r>
              <a:rPr lang="hr-HR" dirty="0" smtClean="0"/>
              <a:t>UPISNOG POVJERNESTVA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ClrTx/>
              <a:buSzPct val="100000"/>
            </a:pPr>
            <a:r>
              <a:rPr lang="hr-HR" sz="240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Dodjeljuju učenicima i razrednicima osmog razreda elektronički identitet iz AAI@Eduhr sustava (prijava u NISpuSŠ sustav na </a:t>
            </a:r>
            <a:r>
              <a:rPr lang="hr-HR" sz="240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  <a:hlinkClick r:id="rId2"/>
              </a:rPr>
              <a:t>www.upisi.hr</a:t>
            </a:r>
            <a:r>
              <a:rPr lang="hr-HR" sz="240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).</a:t>
            </a:r>
          </a:p>
          <a:p>
            <a:pPr marL="342900" indent="-342900" eaLnBrk="1" hangingPunct="1">
              <a:buClrTx/>
              <a:buSzPct val="100000"/>
              <a:buFont typeface="Wingdings 2" pitchFamily="18" charset="2"/>
              <a:buNone/>
            </a:pPr>
            <a:endParaRPr lang="hr-HR" sz="24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42900" indent="-342900" eaLnBrk="1" hangingPunct="1">
              <a:buClrTx/>
              <a:buSzPct val="100000"/>
            </a:pPr>
            <a:r>
              <a:rPr lang="hr-HR" sz="240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Omogućuju učenicima pristup sučelju za vrijeme trajanja prijava i upisa u srednje škole iz školskih informatičkih učionica.</a:t>
            </a:r>
          </a:p>
          <a:p>
            <a:pPr marL="342900" indent="-342900" eaLnBrk="1" hangingPunct="1">
              <a:buClrTx/>
              <a:buSzPct val="100000"/>
              <a:buFont typeface="Wingdings 2" pitchFamily="18" charset="2"/>
              <a:buNone/>
            </a:pPr>
            <a:endParaRPr lang="hr-HR" sz="24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42900" indent="-342900" eaLnBrk="1" hangingPunct="1">
              <a:buClrTx/>
              <a:buSzPct val="100000"/>
            </a:pPr>
            <a:r>
              <a:rPr lang="hr-HR" sz="240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Pružaju detaljne informacije roditeljima i učenicima o elementima i kriterijima te o načinu i postupku provedbe prijava i upisa.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BAEE360-4EAD-4257-8220-F6C845F8BBE6}" type="datetime1">
              <a:rPr lang="hr-HR" smtClean="0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Vedrana Banda, dipl.pedagog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B2A65-A286-437E-A65D-7BC93D65D346}" type="slidenum">
              <a:rPr lang="hr-HR" smtClean="0"/>
              <a:pPr>
                <a:defRPr/>
              </a:pPr>
              <a:t>32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20676" y="548680"/>
            <a:ext cx="8001000" cy="4921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dirty="0" smtClean="0"/>
              <a:t>Poslovi  RAZREDNIKA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D07704E-BAE7-49B7-8AA9-36572DAA8642}" type="datetime1">
              <a:rPr lang="hr-HR" smtClean="0"/>
              <a:pPr>
                <a:defRPr/>
              </a:pPr>
              <a:t>23.4.2013.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r-Latn-RS" smtClean="0"/>
              <a:t>Vedrana Banda, dipl.pedagog</a:t>
            </a:r>
            <a:endParaRPr 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E7704-8033-48AF-9619-07EBE434EA4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Pravokutnik 6"/>
          <p:cNvSpPr/>
          <p:nvPr/>
        </p:nvSpPr>
        <p:spPr>
          <a:xfrm>
            <a:off x="419100" y="1557338"/>
            <a:ext cx="8281988" cy="52006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hr-HR" sz="2400">
                <a:solidFill>
                  <a:srgbClr val="000000"/>
                </a:solidFill>
                <a:latin typeface="Calibri" pitchFamily="34" charset="0"/>
                <a:sym typeface="Wingdings" pitchFamily="2" charset="2"/>
              </a:rPr>
              <a:t>Pružaju </a:t>
            </a:r>
            <a:r>
              <a:rPr lang="hr-HR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detaljne informacije </a:t>
            </a:r>
            <a:r>
              <a:rPr lang="hr-HR" sz="2400">
                <a:solidFill>
                  <a:srgbClr val="000000"/>
                </a:solidFill>
                <a:latin typeface="Calibri" pitchFamily="34" charset="0"/>
                <a:sym typeface="Wingdings" pitchFamily="2" charset="2"/>
              </a:rPr>
              <a:t>roditeljima i učenicima o elementima i kriterijima te o načinu i postupku provedbe prijava i upisa.</a:t>
            </a:r>
          </a:p>
          <a:p>
            <a:pPr marL="285750" indent="-285750">
              <a:buSzPct val="100000"/>
            </a:pPr>
            <a:endParaRPr lang="hr-HR" sz="1000">
              <a:solidFill>
                <a:srgbClr val="000000"/>
              </a:solidFill>
              <a:latin typeface="Calibri" pitchFamily="34" charset="0"/>
              <a:sym typeface="Wingdings" pitchFamily="2" charset="2"/>
            </a:endParaRPr>
          </a:p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hr-HR" sz="2400">
                <a:latin typeface="Calibri" pitchFamily="34" charset="0"/>
                <a:sym typeface="Wingdings" pitchFamily="2" charset="2"/>
              </a:rPr>
              <a:t>Unose </a:t>
            </a:r>
            <a:r>
              <a:rPr lang="hr-H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podatke i ocjene </a:t>
            </a:r>
            <a:r>
              <a:rPr lang="hr-HR" sz="2400">
                <a:latin typeface="Calibri" pitchFamily="34" charset="0"/>
                <a:sym typeface="Wingdings" pitchFamily="2" charset="2"/>
              </a:rPr>
              <a:t>o učenicima koji su barem jedan razred od 5. do 7. razreda završili u inozemstvu.</a:t>
            </a:r>
          </a:p>
          <a:p>
            <a:pPr marL="285750" indent="-285750">
              <a:buSzPct val="100000"/>
            </a:pPr>
            <a:endParaRPr lang="hr-HR" sz="1000">
              <a:latin typeface="Calibri" pitchFamily="34" charset="0"/>
              <a:sym typeface="Wingdings" pitchFamily="2" charset="2"/>
            </a:endParaRPr>
          </a:p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hr-HR" sz="2400">
                <a:latin typeface="Calibri" pitchFamily="34" charset="0"/>
                <a:sym typeface="Wingdings" pitchFamily="2" charset="2"/>
              </a:rPr>
              <a:t>Vode </a:t>
            </a:r>
            <a:r>
              <a:rPr lang="hr-H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brigu o ažurnosti unesenih podataka i ocjena u e- Matici i  prijavama </a:t>
            </a:r>
            <a:r>
              <a:rPr lang="hr-HR" sz="2400">
                <a:latin typeface="Calibri" pitchFamily="34" charset="0"/>
                <a:sym typeface="Wingdings" pitchFamily="2" charset="2"/>
              </a:rPr>
              <a:t>svojih učenika.</a:t>
            </a:r>
          </a:p>
          <a:p>
            <a:pPr marL="285750" indent="-285750">
              <a:buSzPct val="100000"/>
            </a:pPr>
            <a:endParaRPr lang="hr-HR" sz="1200">
              <a:latin typeface="Calibri" pitchFamily="34" charset="0"/>
              <a:sym typeface="Wingdings" pitchFamily="2" charset="2"/>
            </a:endParaRPr>
          </a:p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hr-HR" sz="2400">
                <a:latin typeface="Calibri" pitchFamily="34" charset="0"/>
                <a:sym typeface="Wingdings" pitchFamily="2" charset="2"/>
              </a:rPr>
              <a:t>Unose podatke o </a:t>
            </a:r>
            <a:r>
              <a:rPr lang="hr-H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nepostojanju zdravstvenih kontraindikacija </a:t>
            </a:r>
            <a:r>
              <a:rPr lang="hr-HR" sz="2400">
                <a:latin typeface="Calibri" pitchFamily="34" charset="0"/>
                <a:sym typeface="Wingdings" pitchFamily="2" charset="2"/>
              </a:rPr>
              <a:t>za učenike (</a:t>
            </a:r>
            <a:r>
              <a:rPr lang="hr-H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potvrda obiteljskih liječnika</a:t>
            </a:r>
            <a:r>
              <a:rPr lang="hr-HR" sz="2400">
                <a:latin typeface="Calibri" pitchFamily="34" charset="0"/>
                <a:sym typeface="Wingdings" pitchFamily="2" charset="2"/>
              </a:rPr>
              <a:t>) – točka XIX. – liječničku </a:t>
            </a:r>
            <a:r>
              <a:rPr lang="hr-HR" sz="2400" u="sng">
                <a:latin typeface="Calibri" pitchFamily="34" charset="0"/>
                <a:sym typeface="Wingdings" pitchFamily="2" charset="2"/>
              </a:rPr>
              <a:t>svjedodžbu medicine rada učenici će predati u srednju školu kod upisa </a:t>
            </a:r>
          </a:p>
          <a:p>
            <a:pPr marL="285750" indent="-285750">
              <a:buSzPct val="100000"/>
            </a:pPr>
            <a:endParaRPr lang="hr-HR" sz="1100">
              <a:latin typeface="Calibri" pitchFamily="34" charset="0"/>
              <a:sym typeface="Wingdings" pitchFamily="2" charset="2"/>
            </a:endParaRPr>
          </a:p>
          <a:p>
            <a:pPr marL="285750" indent="-285750">
              <a:buSzPct val="100000"/>
            </a:pPr>
            <a:endParaRPr lang="vi-VN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20676" y="548680"/>
            <a:ext cx="8001000" cy="4921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dirty="0" smtClean="0"/>
              <a:t>Poslovi  RAZREDNIKA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D07704E-BAE7-49B7-8AA9-36572DAA8642}" type="datetime1">
              <a:rPr lang="hr-HR" smtClean="0"/>
              <a:pPr>
                <a:defRPr/>
              </a:pPr>
              <a:t>23.4.2013.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r-Latn-RS" smtClean="0"/>
              <a:t>Vedrana Banda, dipl.pedagog</a:t>
            </a:r>
            <a:endParaRPr 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ACA47-86B3-4F09-BB69-CB9230C277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7" name="Pravokutnik 6"/>
          <p:cNvSpPr/>
          <p:nvPr/>
        </p:nvSpPr>
        <p:spPr>
          <a:xfrm>
            <a:off x="381000" y="1471613"/>
            <a:ext cx="8280400" cy="49704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§"/>
            </a:pPr>
            <a:r>
              <a:rPr lang="hr-HR" sz="2400">
                <a:latin typeface="Calibri" pitchFamily="34" charset="0"/>
                <a:sym typeface="Wingdings" pitchFamily="2" charset="2"/>
              </a:rPr>
              <a:t>Unose podatke o </a:t>
            </a:r>
            <a:r>
              <a:rPr lang="hr-H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sportskom postignuću učenika </a:t>
            </a:r>
            <a:r>
              <a:rPr lang="hr-HR" sz="2400">
                <a:latin typeface="Calibri" pitchFamily="34" charset="0"/>
                <a:sym typeface="Wingdings" pitchFamily="2" charset="2"/>
              </a:rPr>
              <a:t>(potvrda nacionalnoga sportskog saveza za upis u odjele za sportaše) – točka IX.</a:t>
            </a:r>
          </a:p>
          <a:p>
            <a:pPr marL="342900" indent="-342900">
              <a:buSzPct val="100000"/>
            </a:pPr>
            <a:endParaRPr lang="hr-HR" sz="1100">
              <a:latin typeface="Calibri" pitchFamily="34" charset="0"/>
              <a:sym typeface="Wingdings" pitchFamily="2" charset="2"/>
            </a:endParaRPr>
          </a:p>
          <a:p>
            <a:pPr marL="342900" indent="-342900">
              <a:buSzPct val="100000"/>
              <a:buFont typeface="Wingdings" pitchFamily="2" charset="2"/>
              <a:buChar char="§"/>
            </a:pPr>
            <a:r>
              <a:rPr lang="hr-HR" sz="2400">
                <a:latin typeface="Calibri" pitchFamily="34" charset="0"/>
                <a:sym typeface="Wingdings" pitchFamily="2" charset="2"/>
              </a:rPr>
              <a:t>Unose podatke o kandidatima s </a:t>
            </a:r>
            <a:r>
              <a:rPr lang="hr-H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teškoćama u razvoju </a:t>
            </a:r>
            <a:r>
              <a:rPr lang="hr-HR" sz="2400">
                <a:latin typeface="Calibri" pitchFamily="34" charset="0"/>
                <a:sym typeface="Wingdings" pitchFamily="2" charset="2"/>
              </a:rPr>
              <a:t>i  </a:t>
            </a:r>
            <a:r>
              <a:rPr lang="hr-H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zdravstvenim teškoćama </a:t>
            </a:r>
            <a:r>
              <a:rPr lang="hr-HR" sz="2400">
                <a:latin typeface="Calibri" pitchFamily="34" charset="0"/>
                <a:sym typeface="Wingdings" pitchFamily="2" charset="2"/>
              </a:rPr>
              <a:t>– točka XIV. i XV.</a:t>
            </a:r>
          </a:p>
          <a:p>
            <a:pPr marL="342900" indent="-342900">
              <a:buSzPct val="100000"/>
            </a:pPr>
            <a:endParaRPr lang="hr-HR" sz="1100">
              <a:latin typeface="Calibri" pitchFamily="34" charset="0"/>
              <a:sym typeface="Wingdings" pitchFamily="2" charset="2"/>
            </a:endParaRPr>
          </a:p>
          <a:p>
            <a:pPr marL="342900" indent="-342900">
              <a:buSzPct val="100000"/>
              <a:buFont typeface="Wingdings" pitchFamily="2" charset="2"/>
              <a:buChar char="§"/>
            </a:pPr>
            <a:r>
              <a:rPr lang="vi-VN" sz="2400">
                <a:latin typeface="Calibri" pitchFamily="34" charset="0"/>
                <a:sym typeface="Wingdings" pitchFamily="2" charset="2"/>
              </a:rPr>
              <a:t>Unose podatke o kandidatima koji žive u 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otežanim uvjetima obrazovanja</a:t>
            </a:r>
            <a:r>
              <a:rPr lang="hr-H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 </a:t>
            </a:r>
            <a:r>
              <a:rPr lang="hr-HR" sz="2400">
                <a:latin typeface="Calibri" pitchFamily="34" charset="0"/>
                <a:sym typeface="Wingdings" pitchFamily="2" charset="2"/>
              </a:rPr>
              <a:t>– točka XVI.</a:t>
            </a:r>
          </a:p>
          <a:p>
            <a:pPr marL="342900" indent="-342900">
              <a:buSzPct val="100000"/>
            </a:pPr>
            <a:endParaRPr lang="hr-HR" sz="2000">
              <a:latin typeface="Calibri" pitchFamily="34" charset="0"/>
              <a:sym typeface="Wingdings" pitchFamily="2" charset="2"/>
            </a:endParaRPr>
          </a:p>
          <a:p>
            <a:pPr marL="342900" indent="-342900">
              <a:buSzPct val="100000"/>
              <a:buFont typeface="Wingdings" pitchFamily="2" charset="2"/>
              <a:buChar char="§"/>
            </a:pPr>
            <a:r>
              <a:rPr lang="hr-HR" sz="2400">
                <a:latin typeface="Calibri" pitchFamily="34" charset="0"/>
                <a:sym typeface="Wingdings" pitchFamily="2" charset="2"/>
              </a:rPr>
              <a:t>Unose podatke o kandidatima na osnovi  Nacionalnog  programa za </a:t>
            </a:r>
            <a:r>
              <a:rPr lang="hr-H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Rome</a:t>
            </a:r>
            <a:r>
              <a:rPr lang="hr-HR" sz="2400">
                <a:latin typeface="Calibri" pitchFamily="34" charset="0"/>
                <a:sym typeface="Wingdings" pitchFamily="2" charset="2"/>
              </a:rPr>
              <a:t> – točka XVII.</a:t>
            </a:r>
          </a:p>
          <a:p>
            <a:pPr marL="342900" indent="-342900">
              <a:buSzPct val="100000"/>
            </a:pPr>
            <a:endParaRPr lang="vi-VN" sz="1100">
              <a:latin typeface="Calibri" pitchFamily="34" charset="0"/>
              <a:sym typeface="Wingdings" pitchFamily="2" charset="2"/>
            </a:endParaRPr>
          </a:p>
          <a:p>
            <a:pPr marL="342900" indent="-342900">
              <a:buSzPct val="100000"/>
              <a:buFont typeface="Wingdings" pitchFamily="2" charset="2"/>
              <a:buChar char="§"/>
            </a:pP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Ispisuju prijavnice </a:t>
            </a:r>
            <a:r>
              <a:rPr lang="vi-VN" sz="2400">
                <a:latin typeface="Calibri" pitchFamily="34" charset="0"/>
                <a:sym typeface="Wingdings" pitchFamily="2" charset="2"/>
              </a:rPr>
              <a:t>iz NISpuSŠ sustava i 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daju na ovjeru (potpis) roditeljima </a:t>
            </a:r>
            <a:r>
              <a:rPr lang="vi-VN" sz="2400">
                <a:latin typeface="Calibri" pitchFamily="34" charset="0"/>
                <a:sym typeface="Wingdings" pitchFamily="2" charset="2"/>
              </a:rPr>
              <a:t>i 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učenicima </a:t>
            </a:r>
            <a:r>
              <a:rPr lang="hr-H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Wingdings" pitchFamily="2" charset="2"/>
              </a:rPr>
              <a:t>.</a:t>
            </a:r>
            <a:endParaRPr lang="vi-VN" sz="24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Odgovori na neka konkretna pitanja </a:t>
            </a:r>
            <a:endParaRPr lang="hr-HR" sz="2800" dirty="0">
              <a:solidFill>
                <a:schemeClr val="accent1"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625975"/>
          </a:xfrm>
        </p:spPr>
        <p:txBody>
          <a:bodyPr>
            <a:normAutofit/>
          </a:bodyPr>
          <a:lstStyle/>
          <a:p>
            <a:pPr marL="117475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hr-HR" sz="19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17475" indent="0" eaLnBrk="1" hangingPunct="1">
              <a:lnSpc>
                <a:spcPct val="80000"/>
              </a:lnSpc>
            </a:pP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Učenici svojoj školi ( od upisnog koordinatora - administratora E-matice ) dobivaju elektronički identitet iz sustava AAI@EduHr :</a:t>
            </a:r>
          </a:p>
          <a:p>
            <a:pPr marL="117475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-   </a:t>
            </a: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KORISNIČKO IME </a:t>
            </a: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LOZINKU</a:t>
            </a:r>
          </a:p>
          <a:p>
            <a:pPr marL="117475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hr-HR" sz="2000" b="1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17475" indent="0" eaLnBrk="1" hangingPunct="1">
              <a:lnSpc>
                <a:spcPct val="80000"/>
              </a:lnSpc>
            </a:pP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Uz pomoć korisničkog imena  i lozinke prijavljuju se u sustav – te tada dobivaju </a:t>
            </a: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PIN</a:t>
            </a: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117475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( točan postupak opisan u brošuri – postupci u aplikaciji ).</a:t>
            </a:r>
          </a:p>
          <a:p>
            <a:pPr marL="117475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hr-HR" sz="20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17475" indent="0" eaLnBrk="1" hangingPunct="1">
              <a:lnSpc>
                <a:spcPct val="80000"/>
              </a:lnSpc>
            </a:pP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Za dodjelu PIN-a učenik na sučelju </a:t>
            </a: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  <a:t>www.upisi.hr</a:t>
            </a: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- koracima kojih ga vodi aplikacija - upisuje </a:t>
            </a: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broj mobitela </a:t>
            </a: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 na koji se SMS- om </a:t>
            </a: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šalje osobni PIN </a:t>
            </a: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 koji je poznat samo učeniku i pomoću kojega ulazi u sustav do svojih podataka. </a:t>
            </a:r>
          </a:p>
          <a:p>
            <a:pPr marL="117475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hr-HR" sz="20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17475" indent="0" eaLnBrk="1" hangingPunct="1">
              <a:lnSpc>
                <a:spcPct val="80000"/>
              </a:lnSpc>
            </a:pP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( Mi ćemo </a:t>
            </a: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predložiti</a:t>
            </a: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našim učenicima </a:t>
            </a:r>
            <a:r>
              <a:rPr lang="hr-H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da upisuju brojeve mobitela roditelja </a:t>
            </a:r>
            <a:r>
              <a:rPr lang="hr-HR" sz="2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ili neke druge punoljetne osobe u srodstvu s djetetom – kako bi se osigurala tajnost podatka i smanjila mogućnost brisanja i gubljenja podataka. )</a:t>
            </a:r>
          </a:p>
          <a:p>
            <a:pPr marL="117475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hr-HR" sz="20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17475" indent="0" eaLnBrk="1" hangingPunct="1">
              <a:lnSpc>
                <a:spcPct val="80000"/>
              </a:lnSpc>
            </a:pPr>
            <a:endParaRPr lang="hr-HR" sz="25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17475" indent="0" eaLnBrk="1" hangingPunct="1">
              <a:lnSpc>
                <a:spcPct val="80000"/>
              </a:lnSpc>
            </a:pPr>
            <a:endParaRPr lang="hr-HR" sz="2500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F908BC-D896-45B8-96AC-13AA7F83D2C1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E5FFE-8209-4D59-9A94-8948D2E90A0A}" type="slidenum">
              <a:rPr lang="hr-HR"/>
              <a:pPr>
                <a:defRPr/>
              </a:pPr>
              <a:t>35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Odgovori na neka konkretna pitanja</a:t>
            </a:r>
            <a:endParaRPr lang="hr-HR" sz="2800" dirty="0">
              <a:solidFill>
                <a:schemeClr val="accent1"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Ako su posljednja 4 razreda završili u RH – učenicima se </a:t>
            </a:r>
            <a:r>
              <a:rPr lang="hr-HR" sz="2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ocjene i rezultati iz znanja i natjecanja automatski  prenose iz  e-Matice 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( ne treba donositi dokumentaciju ).</a:t>
            </a:r>
          </a:p>
          <a:p>
            <a:pPr eaLnBrk="1" hangingPunct="1"/>
            <a:endParaRPr lang="hr-HR" sz="22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/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Ako je neki od razreda završio  </a:t>
            </a:r>
            <a:r>
              <a:rPr lang="hr-HR" sz="2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u inozemstvu 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 razredniku dostavlja svjedodžbu- a razrednik je unosi u sustav ( razrađen je program za prevođenje inozemnih sustava ocjenjivanja ekvivalentan našemu  - npr. A = 5 ).</a:t>
            </a:r>
          </a:p>
          <a:p>
            <a:pPr eaLnBrk="1" hangingPunct="1">
              <a:buFont typeface="Wingdings 2" pitchFamily="18" charset="2"/>
              <a:buNone/>
            </a:pPr>
            <a:endParaRPr lang="hr-HR" sz="22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/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Ako je učenik </a:t>
            </a:r>
            <a:r>
              <a:rPr lang="hr-HR" sz="2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6. i 7. razred završio u inozemstvu </a:t>
            </a:r>
            <a:r>
              <a:rPr lang="hr-HR" sz="2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i dostavi razredniku potvrdu o prijavi i odjavi boravišta u inozemstvu ima pravo na IZRAVAN upis u SŠ bez vrednovanja uspjeha u OŠ ( osim ako ne treba provjera posebnih sposobnosti – za umjetničke škole ).</a:t>
            </a:r>
          </a:p>
          <a:p>
            <a:pPr eaLnBrk="1" hangingPunct="1"/>
            <a:endParaRPr lang="hr-HR" sz="30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F908BC-D896-45B8-96AC-13AA7F83D2C1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351E4-0E66-4CE3-A205-B0B57DE675C9}" type="slidenum">
              <a:rPr lang="hr-HR"/>
              <a:pPr>
                <a:defRPr/>
              </a:pPr>
              <a:t>36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600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VREMENIK – najvažniji datumi za redovite učenike u sustavu školstva RH </a:t>
            </a:r>
            <a:endParaRPr lang="hr-HR" sz="3600" dirty="0">
              <a:solidFill>
                <a:schemeClr val="accent1">
                  <a:satMod val="1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F908BC-D896-45B8-96AC-13AA7F83D2C1}" type="datetime1">
              <a:rPr lang="hr-HR"/>
              <a:pPr>
                <a:defRPr/>
              </a:pPr>
              <a:t>23.4.2013.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Vedrana Banda, </a:t>
            </a:r>
            <a:r>
              <a:rPr lang="hr-HR" dirty="0" err="1"/>
              <a:t>dipl.pedagog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58628-52C5-4E28-A17E-95B04E97FDB4}" type="slidenum">
              <a:rPr lang="hr-HR"/>
              <a:pPr>
                <a:defRPr/>
              </a:pPr>
              <a:t>37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 rtlCol="0" anchor="ctr">
            <a:normAutofit/>
          </a:bodyPr>
          <a:lstStyle/>
          <a:p>
            <a:pPr marL="118872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LJETNI UPISNI ROK</a:t>
            </a:r>
            <a:endParaRPr lang="hr-H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B96ADB-3F4D-42E0-A985-096040945014}" type="slidenum">
              <a:rPr lang="hr-HR"/>
              <a:pPr>
                <a:defRPr/>
              </a:pPr>
              <a:t>38</a:t>
            </a:fld>
            <a:endParaRPr lang="hr-HR"/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/>
        </p:nvGraphicFramePr>
        <p:xfrm>
          <a:off x="107950" y="115888"/>
          <a:ext cx="8820150" cy="6645275"/>
        </p:xfrm>
        <a:graphic>
          <a:graphicData uri="http://schemas.openxmlformats.org/drawingml/2006/table">
            <a:tbl>
              <a:tblPr/>
              <a:tblGrid>
                <a:gridCol w="6338888"/>
                <a:gridCol w="1466850"/>
                <a:gridCol w="1014412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OPIS</a:t>
                      </a:r>
                    </a:p>
                  </a:txBody>
                  <a:tcPr marL="91437" marR="91437" marT="45732" marB="45732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DATUM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VRIJEME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Početak prijava kandidata u sustav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15.4.2013.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Početak prijava obrazovnih programa</a:t>
                      </a:r>
                      <a:endParaRPr kumimoji="0" lang="hr-H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9.5.2013</a:t>
                      </a: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Početak provođenja dodatnih ispita i provjera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10.5.2013.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Dostava osobnih dokumenata i svjedodžbi 5.,6. i 7. razreda za kandidate izvan redovitog sustava obrazovanja RH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 1.6.2013.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23.59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Kraj prijava obrazovnih programa koji zahtijevaju dodatne ispite i provjere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16.6.2013.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Kraj provođenja dodatnih ispita i provjera i unos rezultata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16.6.2013.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23.59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Dostava ostale dokumentacije za kandidate izvan redovitoga obrazovnog sustava RH ( svjedodžbe završnih razreda i sl. )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 24.6.2013.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23:59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Rok za dostavu dokumentacije redovitih učenika ( potvrde nacionalnih sportskih saveza, obrtnice, potvrde obiteljskih liječnika/liječnika školske medicine, preporuka HZZ-a i sl. )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do 24.6.2013</a:t>
                      </a: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Zaključavanje odabira obrazovnih programa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Početak ispisa prijavnica 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26.6.2013.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Kraj prigovora za osobne podatke, ocjene, natjecanja, rezultate prigovora na rezultate dodatnih provjera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Kraj unosa rezultata s popravnih ispita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Brisanje s lista kandidata koji nisu zadovoljili preduvjete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2.7.2013.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rbel" pitchFamily="34" charset="0"/>
                          <a:cs typeface="Arial" charset="0"/>
                        </a:rPr>
                        <a:t>Kraj potpisivanja prijavnica </a:t>
                      </a: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( učenici donose razrednicima, a ostali kandidati šalju prijavnice uredima državne uprave odnosno Gradskome uredu za obrazovanje, kulturu i šport Grada Zagreba).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3.7.2013</a:t>
                      </a: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OBJAVA KONAČNIH LJESTVICA PORETKA 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5.7.2013.</a:t>
                      </a: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7" marR="91437" marT="45732" marB="45732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600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VREMENIK – najvažniji datumi za redovite učenike u sustavu </a:t>
            </a:r>
            <a:r>
              <a:rPr lang="hr-HR" sz="3600" dirty="0" err="1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školastva</a:t>
            </a:r>
            <a:r>
              <a:rPr lang="hr-HR" sz="3600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 RH </a:t>
            </a:r>
            <a:endParaRPr lang="hr-HR" sz="3600" dirty="0">
              <a:solidFill>
                <a:schemeClr val="accent1">
                  <a:satMod val="1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F908BC-D896-45B8-96AC-13AA7F83D2C1}" type="datetime1">
              <a:rPr lang="hr-HR"/>
              <a:pPr>
                <a:defRPr/>
              </a:pPr>
              <a:t>23.4.2013.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Vedrana Banda, </a:t>
            </a:r>
            <a:r>
              <a:rPr lang="hr-HR" dirty="0" err="1"/>
              <a:t>dipl.pedagog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383B7-5905-440D-840E-4671935BEB2A}" type="slidenum">
              <a:rPr lang="hr-HR"/>
              <a:pPr>
                <a:defRPr/>
              </a:pPr>
              <a:t>39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 rtlCol="0" anchor="ctr">
            <a:normAutofit/>
          </a:bodyPr>
          <a:lstStyle/>
          <a:p>
            <a:pPr marL="118872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JESENSKI  UPISNI ROK</a:t>
            </a:r>
            <a:endParaRPr lang="hr-H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39750" y="1268413"/>
            <a:ext cx="8001000" cy="492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BF0A0E-D158-4055-9174-474BF0090B79}" type="slidenum">
              <a:rPr lang="hr-HR" smtClean="0">
                <a:solidFill>
                  <a:srgbClr val="1D538B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r-HR" smtClean="0">
              <a:solidFill>
                <a:srgbClr val="1D538B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750" y="1700213"/>
            <a:ext cx="8001000" cy="439261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ü"/>
            </a:pPr>
            <a:r>
              <a:rPr lang="hr-HR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Škole imaju manje administrativnoga posla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(svi podaci o učenicima u e-Matici , jednostavan i transparentan sustav za upise u srednje škole i nakon provedenog postupka moguć automatski prijenos podataka ponovno u e-Maticu;</a:t>
            </a:r>
          </a:p>
          <a:p>
            <a:pPr eaLnBrk="1" hangingPunct="1">
              <a:buFont typeface="Wingdings 2" pitchFamily="18" charset="2"/>
              <a:buNone/>
            </a:pPr>
            <a:endParaRPr lang="hr-HR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hr-HR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Učenici mogu izabrati više programa obrazovanja u više škola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te prilagođavati svoje prioritete svojim mogućnostima upisa i usporediti svoj rang sa ostalim kandidatima koji su prijavili isti program obrazovanja (upisne liste). </a:t>
            </a:r>
          </a:p>
          <a:p>
            <a:pPr eaLnBrk="1" hangingPunct="1">
              <a:buFont typeface="Wingdings" pitchFamily="2" charset="2"/>
              <a:buNone/>
            </a:pPr>
            <a:endParaRPr lang="hr-HR" sz="2400" b="1" smtClean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hr-HR" sz="3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hr-HR" sz="3000" smtClean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BAFE1CE-3132-4AE4-8E95-B3CB341E4ED2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904AC10-5AAA-4360-B891-2E63708FBE94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4B7A6-76D5-4776-BEC6-0A7F2BCA8BE7}" type="slidenum">
              <a:rPr lang="hr-HR"/>
              <a:pPr>
                <a:defRPr/>
              </a:pPr>
              <a:t>40</a:t>
            </a:fld>
            <a:endParaRPr lang="hr-HR"/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/>
        </p:nvGraphicFramePr>
        <p:xfrm>
          <a:off x="539750" y="333375"/>
          <a:ext cx="8229600" cy="5572125"/>
        </p:xfrm>
        <a:graphic>
          <a:graphicData uri="http://schemas.openxmlformats.org/drawingml/2006/table">
            <a:tbl>
              <a:tblPr/>
              <a:tblGrid>
                <a:gridCol w="5915025"/>
                <a:gridCol w="1368425"/>
                <a:gridCol w="9461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OPIS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DATUM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VRIJEME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Početak prijava obrazovnih programa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19.8.2013.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Početak provođenja dodatnih ispita i provjera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21.8.2013.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Dostava osobnih dokumenata i svjedodžbi 5.,6. i 7. razreda za kandidate izvan redovitog sustava obrazovanja RH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 23.8.2013.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23:59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Dostava  dokumentacije redovitih učenika ( potvrde nacionalnih sportskih saveza, obrtnice, potvrde obiteljskih liječnika/liječnika školske medicine, preporuka HZZ-a i sl. 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 23.8.2013.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Kraj provođenja dodatnih ispita i provjera i unos rezultata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23.8.2013.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23.59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Zaključavanje odabira obrazovnih programa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Početak ispisa prijavnica 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24.8.2013.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Kraj prigovora za osobne podatke, ocjene, natjecanja, rezultate prigovora na rezultate dodatnih provjera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Kraj unosa rezultata s popravnih ispita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Brisanje s lista kandidata koji nisu zadovoljili preduvjete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27.8.203.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Kraj potpisivanja  prijavnica ( učenici donose razrednicima, a ostali kandidati šalju prijavnice uredima državne uprave odnosno Gradskome uredu za obrazovanje, kulturu i šport Grada Zagreba)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27.8.2013.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OBJAVA KONAČNIH LJESTVICA PORETKA 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29.8.2013.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12:00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B76D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/>
              <a:t>P</a:t>
            </a:r>
            <a:r>
              <a:rPr lang="hr-HR" dirty="0" smtClean="0"/>
              <a:t>itanja …  ?</a:t>
            </a:r>
            <a:endParaRPr lang="hr-HR" dirty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E025012-6371-40BA-9A3F-6396C41134D5}" type="datetime1">
              <a:rPr lang="hr-HR" smtClean="0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Vedrana Banda, dipl.pedagog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EBCB7-F4EE-4D26-839E-5CBE7B8B8016}" type="slidenum">
              <a:rPr lang="hr-HR" smtClean="0"/>
              <a:pPr>
                <a:defRPr/>
              </a:pPr>
              <a:t>41</a:t>
            </a:fld>
            <a:endParaRPr lang="hr-HR"/>
          </a:p>
        </p:txBody>
      </p:sp>
      <p:pic>
        <p:nvPicPr>
          <p:cNvPr id="501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1957388"/>
            <a:ext cx="585787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kstniOkvir 5"/>
          <p:cNvSpPr txBox="1"/>
          <p:nvPr/>
        </p:nvSpPr>
        <p:spPr>
          <a:xfrm>
            <a:off x="2555875" y="4929188"/>
            <a:ext cx="38877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Idemo u srednju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9750" y="1268413"/>
            <a:ext cx="8001000" cy="492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442D2D-B8A5-4044-BF41-4B555BE7BEFB}" type="slidenum">
              <a:rPr lang="hr-HR" smtClean="0">
                <a:solidFill>
                  <a:srgbClr val="1D538B"/>
                </a:solidFill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r-HR" smtClean="0">
              <a:solidFill>
                <a:srgbClr val="1D538B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750" y="1916113"/>
            <a:ext cx="8001000" cy="41767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Ovakav sustav omogućava </a:t>
            </a:r>
            <a:r>
              <a:rPr lang="hr-HR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veći broj upisanih učenika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te time zadržava mlade ljude unutar obrazovnoga sustava.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hr-HR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hr-HR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Olakšan postupak učenicima i roditeljima 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- nema višekratnih putovanja radi predaje dokumenata u školu niti troškova.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hr-HR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hr-HR" sz="24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Bolji nadzor nad upisnim procesom i provedbom te dostupnost točnih podataka - </a:t>
            </a:r>
            <a:r>
              <a:rPr lang="hr-HR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 svakoj fazi postupka, u svakomu trenutku i samim time bolje planiranje i organizaciju upisa.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hr-HR" sz="21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2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2000" smtClean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D2B28FB-E609-4536-A2AE-C16232611C6E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204864"/>
            <a:ext cx="8001000" cy="20161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alt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Odluka o elementima i kriterijima za izbor kandidata za upis u I. razred srednje škole u školskoj godini 2013./2014.</a:t>
            </a:r>
          </a:p>
        </p:txBody>
      </p:sp>
      <p:sp>
        <p:nvSpPr>
          <p:cNvPr id="1433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407959-0F46-4717-8FC1-068DAC73826E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57D3C1A-B655-4E69-AEC1-8AB00D2B8246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altLang="en-US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sr-Latn-RS" alt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O</a:t>
            </a:r>
            <a:r>
              <a:rPr lang="hr-HR" alt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PĆE ODREDBE</a:t>
            </a:r>
            <a:endParaRPr lang="sr-Latn-RS" altLang="en-US" sz="3200" dirty="0" smtClean="0">
              <a:solidFill>
                <a:schemeClr val="accent1"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  <a:sym typeface="Arial" charset="0"/>
            </a:endParaRPr>
          </a:p>
        </p:txBody>
      </p:sp>
      <p:sp>
        <p:nvSpPr>
          <p:cNvPr id="1536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947A84-A29F-4D9E-831A-4069D7CCBF18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916113"/>
            <a:ext cx="8001000" cy="3844925"/>
          </a:xfrm>
        </p:spPr>
        <p:txBody>
          <a:bodyPr>
            <a:normAutofit/>
          </a:bodyPr>
          <a:lstStyle/>
          <a:p>
            <a:pPr marL="342900" indent="-342900" algn="ctr" eaLnBrk="1" hangingPunct="1"/>
            <a:r>
              <a:rPr lang="sr-Latn-CS" altLang="en-US" sz="2400" smtClean="0">
                <a:latin typeface="Times New Roman" pitchFamily="18" charset="0"/>
                <a:cs typeface="Times New Roman" pitchFamily="18" charset="0"/>
              </a:rPr>
              <a:t>　　</a:t>
            </a:r>
            <a:r>
              <a:rPr lang="sr-Latn-CS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Kandidati se za upis u obrazovne programe prijavljuju i upisuju putem mrežne stranice </a:t>
            </a:r>
            <a:r>
              <a:rPr lang="sr-Latn-CS" alt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Nacionalnoga informacijskog sustava prijava i upisa u srednje škole</a:t>
            </a:r>
            <a:r>
              <a:rPr lang="sr-Latn-CS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(NISpuSŠ) </a:t>
            </a:r>
          </a:p>
          <a:p>
            <a:pPr marL="342900" indent="-342900" algn="ctr" eaLnBrk="1" hangingPunct="1"/>
            <a:r>
              <a:rPr lang="sr-Latn-CS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  <a:t>www.upisi.hr</a:t>
            </a:r>
            <a:endParaRPr lang="sr-Latn-CS" altLang="en-US" sz="3600" b="1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eaLnBrk="1" hangingPunct="1">
              <a:buFont typeface="Wingdings" pitchFamily="2" charset="2"/>
              <a:buNone/>
            </a:pPr>
            <a:endParaRPr lang="sr-Latn-CS" altLang="en-US" sz="24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eaLnBrk="1" hangingPunct="1"/>
            <a:r>
              <a:rPr lang="hr-HR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sr-Latn-CS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U svakome upisnom roku kandidat se može prijaviti za upis </a:t>
            </a:r>
            <a:r>
              <a:rPr lang="sr-Latn-CS" alt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u najviše </a:t>
            </a:r>
            <a:r>
              <a:rPr lang="sr-Latn-CS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5 škola  </a:t>
            </a:r>
            <a:r>
              <a:rPr lang="sr-Latn-CS" alt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odnosno ukupno </a:t>
            </a:r>
            <a:r>
              <a:rPr lang="sr-Latn-CS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10 obrazovnih programa</a:t>
            </a:r>
            <a:r>
              <a:rPr lang="sr-Latn-CS" alt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2" name="Rezervirano mjesto datuma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4AC6498-EB2F-4635-8BF9-46ABF78B8E74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alt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ELEMENTI VREDNOVANJA </a:t>
            </a:r>
            <a:endParaRPr lang="hr-HR" altLang="en-US" sz="5400" dirty="0" smtClean="0">
              <a:solidFill>
                <a:schemeClr val="accent1"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BA3EB6-33B1-4AD5-AA30-1664E7163FB6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557338"/>
            <a:ext cx="8229600" cy="4967287"/>
          </a:xfrm>
        </p:spPr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ZAJEDNIČKI ELEMENT: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u="sng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prosjeci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svih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zaključnih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ocjena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svih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nastavnih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predmeta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dvije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decimale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posljednja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četiri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razreda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osnovnoga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obrazovanja</a:t>
            </a:r>
            <a:r>
              <a:rPr lang="hr-HR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( 5. – 8. razred )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;</a:t>
            </a:r>
            <a:endParaRPr lang="hr-HR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Wingdings 2"/>
              <a:buNone/>
              <a:defRPr/>
            </a:pPr>
            <a:endParaRPr lang="en-US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za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upis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programe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za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stjecanje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strukovne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kvalifikacije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i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programe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obrazovanja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za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vezane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obrte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trajanju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od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najmanje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tri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godine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vrednuju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se i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zaključne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ocjene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posljednja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dva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razreda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osnovnoga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obrazovanja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hr-HR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(7. i 8. razred )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iz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nastavnih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predmeta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Hrvatski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jezik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,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Matematika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i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prvi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strani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jezik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;</a:t>
            </a: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endParaRPr lang="hr-HR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342900" indent="-34290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 2"/>
              <a:buChar char=""/>
              <a:defRPr/>
            </a:pP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Na takav je način moguće steći - </a:t>
            </a:r>
            <a:r>
              <a:rPr lang="hr-H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najviše 50 bodova</a:t>
            </a:r>
            <a:r>
              <a:rPr lang="hr-HR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.</a:t>
            </a:r>
            <a:endParaRPr lang="en-US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F84BE1-BF52-446E-8DE7-E912ABF6F6AD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8001000" cy="4921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ELEMENTI VREDNOVANJA</a:t>
            </a:r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83D4FE-D0D7-4D7B-A32E-D77190BD8C44}" type="slidenum">
              <a:rPr lang="en-US" smtClean="0">
                <a:solidFill>
                  <a:srgbClr val="1D538B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mtClean="0">
              <a:solidFill>
                <a:srgbClr val="1D538B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ZAJEDNIČKI ELEMENT: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endParaRPr lang="en-US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za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upis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gimnazijske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programe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i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programe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obrazovanja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za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stjecanje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strukovne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kvalifikacije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trajanju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od </a:t>
            </a:r>
            <a:r>
              <a:rPr lang="en-US" sz="2400" b="1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najmanje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četiri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godine</a:t>
            </a:r>
            <a:r>
              <a:rPr lang="en-US" sz="2400" b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,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vrednuju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se i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zaključne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ocjene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posljednja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dva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razreda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osnovnoga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obrazovanja</a:t>
            </a:r>
            <a:r>
              <a:rPr lang="hr-HR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( 7. i 8. razred )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iz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nastavnih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predmeta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Hrvatski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jezik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,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Matematika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i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prvi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strani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jezik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-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te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triju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nastavnih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predmeta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hr-HR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-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važnih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za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nastavak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obrazovanja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u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pojedinim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vrstama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obrazovnih</a:t>
            </a:r>
            <a:r>
              <a:rPr lang="en-US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programa</a:t>
            </a:r>
            <a:r>
              <a:rPr lang="hr-HR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 (iz </a:t>
            </a:r>
            <a:r>
              <a:rPr lang="hr-HR" sz="2400" b="1" i="1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Popisa predmeta posebno važnih za upis</a:t>
            </a:r>
            <a:r>
              <a:rPr lang="hr-HR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).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 charset="2"/>
              <a:buNone/>
              <a:defRPr/>
            </a:pPr>
            <a:endParaRPr lang="hr-HR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342900" indent="-34290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 2"/>
              <a:buChar char=""/>
              <a:defRPr/>
            </a:pP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Na takav je način moguće steći - </a:t>
            </a:r>
            <a:r>
              <a:rPr lang="hr-H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najviše 80 bodova</a:t>
            </a:r>
            <a:r>
              <a:rPr lang="hr-HR" sz="2400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.</a:t>
            </a:r>
            <a:endParaRPr lang="en-US" sz="24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marL="0" indent="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 charset="2"/>
              <a:buNone/>
              <a:defRPr/>
            </a:pPr>
            <a:endParaRPr lang="en-US" sz="2000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F05CDE8-32B9-4F11-9112-9CC689C90D04}" type="datetime1">
              <a:rPr lang="hr-HR"/>
              <a:pPr>
                <a:defRPr/>
              </a:pPr>
              <a:t>23.4.2013.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Vedrana Banda, dipl.pedagog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331</TotalTime>
  <Words>3423</Words>
  <Application>Microsoft Office PowerPoint</Application>
  <PresentationFormat>Prikaz na zaslonu (4:3)</PresentationFormat>
  <Paragraphs>464</Paragraphs>
  <Slides>41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9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41</vt:i4>
      </vt:variant>
    </vt:vector>
  </HeadingPairs>
  <TitlesOfParts>
    <vt:vector size="51" baseType="lpstr">
      <vt:lpstr>Corbel</vt:lpstr>
      <vt:lpstr>Arial</vt:lpstr>
      <vt:lpstr>Wingdings 2</vt:lpstr>
      <vt:lpstr>Wingdings</vt:lpstr>
      <vt:lpstr>Wingdings 3</vt:lpstr>
      <vt:lpstr>Calibri</vt:lpstr>
      <vt:lpstr>Verdana</vt:lpstr>
      <vt:lpstr>Times New Roman</vt:lpstr>
      <vt:lpstr>Edwardian Script ITC</vt:lpstr>
      <vt:lpstr>Modul</vt:lpstr>
      <vt:lpstr>ELEKTRONIČKE PRIJAVE I UPISI U SREDNJE ŠKOLE za šk.god. 2013./2014. </vt:lpstr>
      <vt:lpstr>ELEKTRONIČKE PRIJAVE I UPISI U SREDNJE ŠKOLE</vt:lpstr>
      <vt:lpstr> </vt:lpstr>
      <vt:lpstr> </vt:lpstr>
      <vt:lpstr> </vt:lpstr>
      <vt:lpstr>Odluka o elementima i kriterijima za izbor kandidata za upis u I. razred srednje škole u školskoj godini 2013./2014.</vt:lpstr>
      <vt:lpstr> OPĆE ODREDBE</vt:lpstr>
      <vt:lpstr>ELEMENTI VREDNOVANJA </vt:lpstr>
      <vt:lpstr>ELEMENTI VREDNOVANJA</vt:lpstr>
      <vt:lpstr>ELEMENTI VREDNOVANJA</vt:lpstr>
      <vt:lpstr>ELEMENTI VREDNOVANJA</vt:lpstr>
      <vt:lpstr>ELEMENTI VREDNOVANJA   </vt:lpstr>
      <vt:lpstr>ELEMENTI VREDNOVANJA </vt:lpstr>
      <vt:lpstr>VREDNOVANJE REZULTATA  POSTIGNUTIH NA NATJECANJIMA IZ ZNANJA</vt:lpstr>
      <vt:lpstr> VREDNOVANJE REZULTATA POSTIGNUTIH NA  SPORTSKIM NATJECANJIMA</vt:lpstr>
      <vt:lpstr>VREDNOVANJE STATUSA KATEGORIZIRANOG SPORTAŠA</vt:lpstr>
      <vt:lpstr>DODATNI ELEMENT VREDNOVANJA</vt:lpstr>
      <vt:lpstr>DODATNI ELEMENT VREDNOVANJA</vt:lpstr>
      <vt:lpstr>DODATNI ELEMENT VREDNOVANJA</vt:lpstr>
      <vt:lpstr>DODATNI ELEMENT VREDNOVANJA</vt:lpstr>
      <vt:lpstr>Upis kandidata na osnovi  Nacionalnoga programa za ROME</vt:lpstr>
      <vt:lpstr>ZDRAVSTVENE KONTRAINDIKACIJE</vt:lpstr>
      <vt:lpstr>Mjerila i postupci za izbor i upis u programe obrazovanja za stjecanje strukovne kvalifikacije  u TRAJANJU OD TRI GODINE</vt:lpstr>
      <vt:lpstr> Mjerila i postupci za izbor i upis u programe obrazovanja za VEZANE  OBRTE</vt:lpstr>
      <vt:lpstr>UTVRĐIVANJE UKUPNOG REZULTATA KANDIDATA</vt:lpstr>
      <vt:lpstr>MINIMALNI BODOVNI PRAG</vt:lpstr>
      <vt:lpstr>MINIMALNI BODOVNI PRAG</vt:lpstr>
      <vt:lpstr>PROGRAMI OBRAZOVANJA ZA STJECANJE  STRUKOVNE KVALIFIKACIJE U TRAJANJU  MANJEM OD TRI GODINE -  A NAJMANJE GODINU DANA</vt:lpstr>
      <vt:lpstr>POSTUPCI PRIJAVA I UPISA U SREDNJE ŠKOLE</vt:lpstr>
      <vt:lpstr>OBVEZE  OSNOVNIH  ŠKOLA</vt:lpstr>
      <vt:lpstr>OBVEZE  OSNOVNIH  ŠKOLA</vt:lpstr>
      <vt:lpstr>Opći poslovi  UPISNOG POVJERNESTVA</vt:lpstr>
      <vt:lpstr>Poslovi  RAZREDNIKA</vt:lpstr>
      <vt:lpstr>Poslovi  RAZREDNIKA</vt:lpstr>
      <vt:lpstr>Odgovori na neka konkretna pitanja </vt:lpstr>
      <vt:lpstr>Odgovori na neka konkretna pitanja</vt:lpstr>
      <vt:lpstr>VREMENIK – najvažniji datumi za redovite učenike u sustavu školstva RH </vt:lpstr>
      <vt:lpstr>Slajd 38</vt:lpstr>
      <vt:lpstr>VREMENIK – najvažniji datumi za redovite učenike u sustavu školastva RH </vt:lpstr>
      <vt:lpstr>Slajd 40</vt:lpstr>
      <vt:lpstr>Pitanja …  ?</vt:lpstr>
    </vt:vector>
  </TitlesOfParts>
  <Company>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ELEKTRONIČKE PRIJAVE I UPISI U SREDNJE ŠKOLE za šk.god. 2013./2014.</dc:title>
  <dc:creator>WF7x64-</dc:creator>
  <cp:lastModifiedBy>admin</cp:lastModifiedBy>
  <cp:revision>33</cp:revision>
  <dcterms:created xsi:type="dcterms:W3CDTF">2013-04-15T19:51:41Z</dcterms:created>
  <dcterms:modified xsi:type="dcterms:W3CDTF">2013-04-23T13:41:45Z</dcterms:modified>
</cp:coreProperties>
</file>